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41"/>
  </p:notesMasterIdLst>
  <p:sldIdLst>
    <p:sldId id="256" r:id="rId2"/>
    <p:sldId id="263" r:id="rId3"/>
    <p:sldId id="334" r:id="rId4"/>
    <p:sldId id="336" r:id="rId5"/>
    <p:sldId id="262" r:id="rId6"/>
    <p:sldId id="324" r:id="rId7"/>
    <p:sldId id="278" r:id="rId8"/>
    <p:sldId id="339" r:id="rId9"/>
    <p:sldId id="273" r:id="rId10"/>
    <p:sldId id="271" r:id="rId11"/>
    <p:sldId id="279" r:id="rId12"/>
    <p:sldId id="329" r:id="rId13"/>
    <p:sldId id="285" r:id="rId14"/>
    <p:sldId id="286" r:id="rId15"/>
    <p:sldId id="287" r:id="rId16"/>
    <p:sldId id="296" r:id="rId17"/>
    <p:sldId id="330" r:id="rId18"/>
    <p:sldId id="340" r:id="rId19"/>
    <p:sldId id="341" r:id="rId20"/>
    <p:sldId id="342" r:id="rId21"/>
    <p:sldId id="317" r:id="rId22"/>
    <p:sldId id="316" r:id="rId23"/>
    <p:sldId id="281" r:id="rId24"/>
    <p:sldId id="321" r:id="rId25"/>
    <p:sldId id="332" r:id="rId26"/>
    <p:sldId id="318" r:id="rId27"/>
    <p:sldId id="319" r:id="rId28"/>
    <p:sldId id="327" r:id="rId29"/>
    <p:sldId id="326" r:id="rId30"/>
    <p:sldId id="306" r:id="rId31"/>
    <p:sldId id="328" r:id="rId32"/>
    <p:sldId id="346" r:id="rId33"/>
    <p:sldId id="337" r:id="rId34"/>
    <p:sldId id="347" r:id="rId35"/>
    <p:sldId id="298" r:id="rId36"/>
    <p:sldId id="269" r:id="rId37"/>
    <p:sldId id="292" r:id="rId38"/>
    <p:sldId id="267" r:id="rId39"/>
    <p:sldId id="338" r:id="rId40"/>
  </p:sldIdLst>
  <p:sldSz cx="9144000" cy="6858000" type="screen4x3"/>
  <p:notesSz cx="6797675" cy="9926638"/>
  <p:defaultTextStyle>
    <a:defPPr>
      <a:defRPr lang="fr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8846" autoAdjust="0"/>
    <p:restoredTop sz="86364" autoAdjust="0"/>
  </p:normalViewPr>
  <p:slideViewPr>
    <p:cSldViewPr>
      <p:cViewPr>
        <p:scale>
          <a:sx n="70" d="100"/>
          <a:sy n="70" d="100"/>
        </p:scale>
        <p:origin x="-20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D0E61D7-8CE5-46BB-A47A-1481CB2AA86D}" type="datetimeFigureOut">
              <a:rPr lang="fr-BE"/>
              <a:pPr>
                <a:defRPr/>
              </a:pPr>
              <a:t>11-11-15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9316935-39CA-45D6-8D87-A2E3D97F7979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7847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316935-39CA-45D6-8D87-A2E3D97F7979}" type="slidenum">
              <a:rPr lang="fr-BE" smtClean="0"/>
              <a:pPr>
                <a:defRPr/>
              </a:pPr>
              <a:t>16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Orl: </a:t>
            </a:r>
            <a:r>
              <a:rPr lang="fr-BE" dirty="0" err="1" smtClean="0"/>
              <a:t>Radiotherapy</a:t>
            </a:r>
            <a:r>
              <a:rPr lang="fr-BE" dirty="0" smtClean="0"/>
              <a:t>,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chemotherapy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nasopharyngectomy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316935-39CA-45D6-8D87-A2E3D97F7979}" type="slidenum">
              <a:rPr lang="fr-BE" smtClean="0"/>
              <a:pPr>
                <a:defRPr/>
              </a:pPr>
              <a:t>23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89078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Faut études pour préciser</a:t>
            </a:r>
            <a:r>
              <a:rPr lang="fr-BE" baseline="0" dirty="0" smtClean="0"/>
              <a:t> mécanisme/immunité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316935-39CA-45D6-8D87-A2E3D97F7979}" type="slidenum">
              <a:rPr lang="fr-BE" smtClean="0"/>
              <a:pPr>
                <a:defRPr/>
              </a:pPr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17117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resistant-training programs</a:t>
            </a:r>
            <a:r>
              <a:rPr lang="en-GB" sz="1200" smtClean="0">
                <a:latin typeface="Times New Roman" pitchFamily="18" charset="0"/>
                <a:cs typeface="Times New Roman" pitchFamily="18" charset="0"/>
              </a:rPr>
              <a:t>: weighted</a:t>
            </a:r>
            <a:r>
              <a:rPr lang="en-GB" sz="1200" baseline="0" smtClean="0">
                <a:latin typeface="Times New Roman" pitchFamily="18" charset="0"/>
                <a:cs typeface="Times New Roman" pitchFamily="18" charset="0"/>
              </a:rPr>
              <a:t>-vests </a:t>
            </a:r>
            <a:r>
              <a:rPr lang="en-GB" sz="1200" baseline="0" dirty="0" smtClean="0">
                <a:latin typeface="Times New Roman" pitchFamily="18" charset="0"/>
                <a:cs typeface="Times New Roman" pitchFamily="18" charset="0"/>
              </a:rPr>
              <a:t>resistance, 1-2% of body weight, ankles weights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316935-39CA-45D6-8D87-A2E3D97F7979}" type="slidenum">
              <a:rPr lang="fr-BE" smtClean="0"/>
              <a:pPr>
                <a:defRPr/>
              </a:pPr>
              <a:t>30</a:t>
            </a:fld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baseline="0" dirty="0" smtClean="0"/>
              <a:t>Small size of </a:t>
            </a:r>
            <a:r>
              <a:rPr lang="fr-BE" baseline="0" dirty="0" err="1" smtClean="0"/>
              <a:t>samples</a:t>
            </a:r>
            <a:r>
              <a:rPr lang="fr-BE" baseline="0" dirty="0" smtClean="0"/>
              <a:t>: 12-126 </a:t>
            </a:r>
            <a:r>
              <a:rPr lang="fr-BE" baseline="0" dirty="0" err="1" smtClean="0"/>
              <a:t>persons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problems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methodology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316935-39CA-45D6-8D87-A2E3D97F7979}" type="slidenum">
              <a:rPr lang="fr-BE" smtClean="0"/>
              <a:pPr>
                <a:defRPr/>
              </a:pPr>
              <a:t>37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5C3E5-D535-4806-91C6-0EA73233734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3262A-E707-4F9F-BEF1-FA9001054D1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EFFDC-7917-4733-A439-77735BEC879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FDC27-2D1D-4475-AFFD-1F9FE2A542D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780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030663"/>
            <a:ext cx="4038600" cy="22780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C3F5B-73B9-419C-AD9C-82066DAF295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72C16-FAB9-4D89-AB46-B0CE849E249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01877-58F7-445B-8FAA-3FF0CAD5D06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B3DD6-5E7A-4168-B832-F2243734E18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132C6-4E73-4F60-AE30-B368D61DFE1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D8218-60CD-43C3-8DD6-C99F5B12678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D8501-C594-427F-BD8E-FED363B5C21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5F832-59FA-4C77-BA1D-EC6EAC1EED5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3B705-199A-46CE-83A6-24D4CFE9455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BE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AB5DAB-C7C9-44FA-B3B8-A44B5C5E06D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O:\commun\Photos%20Delvigne\CHU%20ROUGE%20copie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ncbi.nlm.nih.gov/pubmed/?term=Chan%20CH%5bAuthor%5d&amp;cauthor=true&amp;cauthor_uid=23762156" TargetMode="External"/><Relationship Id="rId18" Type="http://schemas.openxmlformats.org/officeDocument/2006/relationships/hyperlink" Target="http://www.ncbi.nlm.nih.gov/pubmed/?term=Martorell%20C%5bAuthor%5d&amp;cauthor=true&amp;cauthor_uid=24927783" TargetMode="External"/><Relationship Id="rId26" Type="http://schemas.openxmlformats.org/officeDocument/2006/relationships/hyperlink" Target="http://www.ncbi.nlm.nih.gov/pubmed/?term=Wang%20P%5bAuthor%5d&amp;cauthor=true&amp;cauthor_uid=25569652" TargetMode="External"/><Relationship Id="rId39" Type="http://schemas.openxmlformats.org/officeDocument/2006/relationships/hyperlink" Target="http://www.ncbi.nlm.nih.gov/pubmed/?term=Tsang%20WW%5bAuthor%5d&amp;cauthor=true&amp;cauthor_uid=25295068" TargetMode="External"/><Relationship Id="rId21" Type="http://schemas.openxmlformats.org/officeDocument/2006/relationships/hyperlink" Target="http://www.ncbi.nlm.nih.gov/pubmed/?term=Dom%C3%A8nech%20S%5bAuthor%5d&amp;cauthor=true&amp;cauthor_uid=24927783" TargetMode="External"/><Relationship Id="rId34" Type="http://schemas.openxmlformats.org/officeDocument/2006/relationships/hyperlink" Target="http://www.ncbi.nlm.nih.gov/pubmed/?term=Chung%20JW%5bAuthor%5d&amp;cauthor=true&amp;cauthor_uid=25411207" TargetMode="External"/><Relationship Id="rId42" Type="http://schemas.openxmlformats.org/officeDocument/2006/relationships/hyperlink" Target="http://www.ncbi.nlm.nih.gov/pubmed/?term=Luk%20WS%5bAuthor%5d&amp;cauthor=true&amp;cauthor_uid=25295068" TargetMode="External"/><Relationship Id="rId47" Type="http://schemas.openxmlformats.org/officeDocument/2006/relationships/hyperlink" Target="http://www.ncbi.nlm.nih.gov/pubmed/?term=Weihs%20KL%5bAuthor%5d&amp;cauthor=true&amp;cauthor_uid=25124456" TargetMode="External"/><Relationship Id="rId50" Type="http://schemas.openxmlformats.org/officeDocument/2006/relationships/hyperlink" Target="http://www.ncbi.nlm.nih.gov/pubmed/?term=Rogers%20CE%5bAuthor%5d&amp;cauthor=true&amp;cauthor_uid=25124456" TargetMode="External"/><Relationship Id="rId55" Type="http://schemas.openxmlformats.org/officeDocument/2006/relationships/hyperlink" Target="http://www.ncbi.nlm.nih.gov/pubmed/?term=Xie%20H%5bAuthor%5d&amp;cauthor=true&amp;cauthor_uid=24559833" TargetMode="External"/><Relationship Id="rId63" Type="http://schemas.openxmlformats.org/officeDocument/2006/relationships/hyperlink" Target="http://www.ncbi.nlm.nih.gov/pubmed/?term=Ziea%20ET%5bAuthor%5d&amp;cauthor=true&amp;cauthor_uid=22258414" TargetMode="External"/><Relationship Id="rId68" Type="http://schemas.openxmlformats.org/officeDocument/2006/relationships/hyperlink" Target="http://www.ncbi.nlm.nih.gov/pubmed/?term=Hale%20A%5bAuthor%5d&amp;cauthor=true&amp;cauthor_uid=21715370" TargetMode="External"/><Relationship Id="rId76" Type="http://schemas.openxmlformats.org/officeDocument/2006/relationships/hyperlink" Target="http://www.ncbi.nlm.nih.gov/pubmed/?term=He%20ZH%5bAuthor%5d&amp;cauthor=true&amp;cauthor_uid=25050127" TargetMode="External"/><Relationship Id="rId7" Type="http://schemas.openxmlformats.org/officeDocument/2006/relationships/hyperlink" Target="http://www.ncbi.nlm.nih.gov/pubmed/?term=Ng%20SM%5bAuthor%5d&amp;cauthor=true&amp;cauthor_uid=24400778" TargetMode="External"/><Relationship Id="rId71" Type="http://schemas.openxmlformats.org/officeDocument/2006/relationships/hyperlink" Target="http://www.ncbi.nlm.nih.gov/pubmed/?term=Clarke%20S%5bAuthor%5d&amp;cauthor=true&amp;cauthor_uid=21715370" TargetMode="External"/><Relationship Id="rId2" Type="http://schemas.openxmlformats.org/officeDocument/2006/relationships/hyperlink" Target="http://www.ncbi.nlm.nih.gov/pubmed/26131612" TargetMode="External"/><Relationship Id="rId16" Type="http://schemas.openxmlformats.org/officeDocument/2006/relationships/hyperlink" Target="http://www.ncbi.nlm.nih.gov/pubmed/?term=Lynch%20M%5bAuthor%5d&amp;cauthor=true&amp;cauthor_uid=25477991" TargetMode="External"/><Relationship Id="rId29" Type="http://schemas.openxmlformats.org/officeDocument/2006/relationships/hyperlink" Target="http://www.ncbi.nlm.nih.gov/pubmed/?term=Fong%20SS%5bAuthor%5d&amp;cauthor=true&amp;cauthor_uid=25411207" TargetMode="External"/><Relationship Id="rId11" Type="http://schemas.openxmlformats.org/officeDocument/2006/relationships/hyperlink" Target="http://www.ncbi.nlm.nih.gov/pubmed/?term=Ho%20RT%5bAuthor%5d&amp;cauthor=true&amp;cauthor_uid=23762156" TargetMode="External"/><Relationship Id="rId24" Type="http://schemas.openxmlformats.org/officeDocument/2006/relationships/hyperlink" Target="http://www.ncbi.nlm.nih.gov/pubmed/?term=Zhuang%20YC%5bAuthor%5d&amp;cauthor=true&amp;cauthor_uid=26131612" TargetMode="External"/><Relationship Id="rId32" Type="http://schemas.openxmlformats.org/officeDocument/2006/relationships/hyperlink" Target="http://www.ncbi.nlm.nih.gov/pubmed/?term=Pang%20MY%5bAuthor%5d&amp;cauthor=true&amp;cauthor_uid=25411207" TargetMode="External"/><Relationship Id="rId37" Type="http://schemas.openxmlformats.org/officeDocument/2006/relationships/hyperlink" Target="http://www.ncbi.nlm.nih.gov/pubmed/?term=Fong%20SS%5bAuthor%5d&amp;cauthor=true&amp;cauthor_uid=25295068" TargetMode="External"/><Relationship Id="rId40" Type="http://schemas.openxmlformats.org/officeDocument/2006/relationships/hyperlink" Target="http://www.ncbi.nlm.nih.gov/pubmed/?term=Leung%20JC%5bAuthor%5d&amp;cauthor=true&amp;cauthor_uid=25295068" TargetMode="External"/><Relationship Id="rId45" Type="http://schemas.openxmlformats.org/officeDocument/2006/relationships/hyperlink" Target="http://www.ncbi.nlm.nih.gov/pubmed/?term=Larkey%20LK%5bAuthor%5d&amp;cauthor=true&amp;cauthor_uid=25124456" TargetMode="External"/><Relationship Id="rId53" Type="http://schemas.openxmlformats.org/officeDocument/2006/relationships/hyperlink" Target="http://www.ncbi.nlm.nih.gov/pubmed/?term=Zeng%20Y%5bAuthor%5d&amp;cauthor=true&amp;cauthor_uid=24559833" TargetMode="External"/><Relationship Id="rId58" Type="http://schemas.openxmlformats.org/officeDocument/2006/relationships/hyperlink" Target="http://www.ncbi.nlm.nih.gov/pubmed/?term=Chan%20CL%5bAuthor%5d&amp;cauthor=true&amp;cauthor_uid=22258414" TargetMode="External"/><Relationship Id="rId66" Type="http://schemas.openxmlformats.org/officeDocument/2006/relationships/hyperlink" Target="http://www.ncbi.nlm.nih.gov/pubmed/?term=Butow%20P%5bAuthor%5d&amp;cauthor=true&amp;cauthor_uid=21715370" TargetMode="External"/><Relationship Id="rId74" Type="http://schemas.openxmlformats.org/officeDocument/2006/relationships/hyperlink" Target="http://www.ncbi.nlm.nih.gov/pubmed/?term=Jin%20L%5bAuthor%5d&amp;cauthor=true&amp;cauthor_uid=25050127" TargetMode="External"/><Relationship Id="rId79" Type="http://schemas.openxmlformats.org/officeDocument/2006/relationships/hyperlink" Target="http://www.ncbi.nlm.nih.gov/pubmed/?term=Wang%20M%5bAuthor%5d&amp;cauthor=true&amp;cauthor_uid=25050127" TargetMode="External"/><Relationship Id="rId5" Type="http://schemas.openxmlformats.org/officeDocument/2006/relationships/hyperlink" Target="http://www.ncbi.nlm.nih.gov/pubmed/?term=Ho%20RT%5bAuthor%5d&amp;cauthor=true&amp;cauthor_uid=24400778" TargetMode="External"/><Relationship Id="rId61" Type="http://schemas.openxmlformats.org/officeDocument/2006/relationships/hyperlink" Target="http://www.ncbi.nlm.nih.gov/pubmed/?term=Ng%20SM%5bAuthor%5d&amp;cauthor=true&amp;cauthor_uid=22258414" TargetMode="External"/><Relationship Id="rId10" Type="http://schemas.openxmlformats.org/officeDocument/2006/relationships/hyperlink" Target="http://www.ncbi.nlm.nih.gov/pubmed/?term=Chan%20CL%5bAuthor%5d&amp;cauthor=true&amp;cauthor_uid=23762156" TargetMode="External"/><Relationship Id="rId19" Type="http://schemas.openxmlformats.org/officeDocument/2006/relationships/hyperlink" Target="http://www.ncbi.nlm.nih.gov/pubmed/?term=Espinosa%20L%5bAuthor%5d&amp;cauthor=true&amp;cauthor_uid=24927783" TargetMode="External"/><Relationship Id="rId31" Type="http://schemas.openxmlformats.org/officeDocument/2006/relationships/hyperlink" Target="http://www.ncbi.nlm.nih.gov/pubmed/?term=Lee%20HW%5bAuthor%5d&amp;cauthor=true&amp;cauthor_uid=25411207" TargetMode="External"/><Relationship Id="rId44" Type="http://schemas.openxmlformats.org/officeDocument/2006/relationships/hyperlink" Target="http://www.ncbi.nlm.nih.gov/pubmed/?term=Ng%20SS%5bAuthor%5d&amp;cauthor=true&amp;cauthor_uid=25295068" TargetMode="External"/><Relationship Id="rId52" Type="http://schemas.openxmlformats.org/officeDocument/2006/relationships/hyperlink" Target="http://www.ncbi.nlm.nih.gov/pubmed/?term=Guillen-Rodriguez%20J%5bAuthor%5d&amp;cauthor=true&amp;cauthor_uid=25124456" TargetMode="External"/><Relationship Id="rId60" Type="http://schemas.openxmlformats.org/officeDocument/2006/relationships/hyperlink" Target="http://www.ncbi.nlm.nih.gov/pubmed/?term=Ho%20RT%5bAuthor%5d&amp;cauthor=true&amp;cauthor_uid=22258414" TargetMode="External"/><Relationship Id="rId65" Type="http://schemas.openxmlformats.org/officeDocument/2006/relationships/hyperlink" Target="http://www.ncbi.nlm.nih.gov/pubmed/?term=Oh%20B%5bAuthor%5d&amp;cauthor=true&amp;cauthor_uid=21715370" TargetMode="External"/><Relationship Id="rId73" Type="http://schemas.openxmlformats.org/officeDocument/2006/relationships/hyperlink" Target="http://www.ncbi.nlm.nih.gov/pubmed/?term=Li%20R%5bAuthor%5d&amp;cauthor=true&amp;cauthor_uid=25050127" TargetMode="External"/><Relationship Id="rId78" Type="http://schemas.openxmlformats.org/officeDocument/2006/relationships/hyperlink" Target="http://www.ncbi.nlm.nih.gov/pubmed/?term=Zhao%20JX%5bAuthor%5d&amp;cauthor=true&amp;cauthor_uid=25050127" TargetMode="External"/><Relationship Id="rId4" Type="http://schemas.openxmlformats.org/officeDocument/2006/relationships/hyperlink" Target="http://www.ncbi.nlm.nih.gov/pubmed/?term=Chan%20CH%5bAuthor%5d&amp;cauthor=true&amp;cauthor_uid=24400778" TargetMode="External"/><Relationship Id="rId9" Type="http://schemas.openxmlformats.org/officeDocument/2006/relationships/hyperlink" Target="http://www.ncbi.nlm.nih.gov/pubmed/?term=Wang%20CW%5bAuthor%5d&amp;cauthor=true&amp;cauthor_uid=23762156" TargetMode="External"/><Relationship Id="rId14" Type="http://schemas.openxmlformats.org/officeDocument/2006/relationships/hyperlink" Target="http://www.ncbi.nlm.nih.gov/pubmed/?term=Ng%20SM%5bAuthor%5d&amp;cauthor=true&amp;cauthor_uid=23762156" TargetMode="External"/><Relationship Id="rId22" Type="http://schemas.openxmlformats.org/officeDocument/2006/relationships/hyperlink" Target="http://www.ncbi.nlm.nih.gov/pubmed/?term=Inzitari%20M%5bAuthor%5d&amp;cauthor=true&amp;cauthor_uid=24927783" TargetMode="External"/><Relationship Id="rId27" Type="http://schemas.openxmlformats.org/officeDocument/2006/relationships/hyperlink" Target="http://www.ncbi.nlm.nih.gov/pubmed/?term=Li%20X%5bAuthor%5d&amp;cauthor=true&amp;cauthor_uid=25569652" TargetMode="External"/><Relationship Id="rId30" Type="http://schemas.openxmlformats.org/officeDocument/2006/relationships/hyperlink" Target="http://www.ncbi.nlm.nih.gov/pubmed/?term=Ng%20SS%5bAuthor%5d&amp;cauthor=true&amp;cauthor_uid=25411207" TargetMode="External"/><Relationship Id="rId35" Type="http://schemas.openxmlformats.org/officeDocument/2006/relationships/hyperlink" Target="http://www.ncbi.nlm.nih.gov/pubmed/?term=Wong%20JY%5bAuthor%5d&amp;cauthor=true&amp;cauthor_uid=25411207" TargetMode="External"/><Relationship Id="rId43" Type="http://schemas.openxmlformats.org/officeDocument/2006/relationships/hyperlink" Target="http://www.ncbi.nlm.nih.gov/pubmed/?term=Chow%20LP%5bAuthor%5d&amp;cauthor=true&amp;cauthor_uid=25295068" TargetMode="External"/><Relationship Id="rId48" Type="http://schemas.openxmlformats.org/officeDocument/2006/relationships/hyperlink" Target="http://www.ncbi.nlm.nih.gov/pubmed/?term=Jahnke%20R%5bAuthor%5d&amp;cauthor=true&amp;cauthor_uid=25124456" TargetMode="External"/><Relationship Id="rId56" Type="http://schemas.openxmlformats.org/officeDocument/2006/relationships/hyperlink" Target="http://www.ncbi.nlm.nih.gov/pubmed/?term=Huang%20M%5bAuthor%5d&amp;cauthor=true&amp;cauthor_uid=24559833" TargetMode="External"/><Relationship Id="rId64" Type="http://schemas.openxmlformats.org/officeDocument/2006/relationships/hyperlink" Target="http://www.ncbi.nlm.nih.gov/pubmed/?term=Wong%20VC%5bAuthor%5d&amp;cauthor=true&amp;cauthor_uid=22258414" TargetMode="External"/><Relationship Id="rId69" Type="http://schemas.openxmlformats.org/officeDocument/2006/relationships/hyperlink" Target="http://www.ncbi.nlm.nih.gov/pubmed/?term=Lee%20MS%5bAuthor%5d&amp;cauthor=true&amp;cauthor_uid=21715370" TargetMode="External"/><Relationship Id="rId77" Type="http://schemas.openxmlformats.org/officeDocument/2006/relationships/hyperlink" Target="http://www.ncbi.nlm.nih.gov/pubmed/?term=Huang%20CY%5bAuthor%5d&amp;cauthor=true&amp;cauthor_uid=25050127" TargetMode="External"/><Relationship Id="rId8" Type="http://schemas.openxmlformats.org/officeDocument/2006/relationships/hyperlink" Target="http://www.ncbi.nlm.nih.gov/pubmed/?term=Chan%20CL%5bAuthor%5d&amp;cauthor=true&amp;cauthor_uid=24400778" TargetMode="External"/><Relationship Id="rId51" Type="http://schemas.openxmlformats.org/officeDocument/2006/relationships/hyperlink" Target="http://www.ncbi.nlm.nih.gov/pubmed/?term=Oh%20B%5bAuthor%5d&amp;cauthor=true&amp;cauthor_uid=25124456" TargetMode="External"/><Relationship Id="rId72" Type="http://schemas.openxmlformats.org/officeDocument/2006/relationships/hyperlink" Target="http://www.ncbi.nlm.nih.gov/pubmed/?term=Cheng%20FK%5bAuthor%5d&amp;cauthor=true&amp;cauthor_uid=25603754" TargetMode="External"/><Relationship Id="rId80" Type="http://schemas.openxmlformats.org/officeDocument/2006/relationships/hyperlink" Target="http://www.ncbi.nlm.nih.gov/pubmed/?term=Tian%20Y%5bAuthor%5d&amp;cauthor=true&amp;cauthor_uid=25050127" TargetMode="External"/><Relationship Id="rId3" Type="http://schemas.openxmlformats.org/officeDocument/2006/relationships/hyperlink" Target="http://www.ncbi.nlm.nih.gov/pubmed/?term=Wang%20CW%5bAuthor%5d&amp;cauthor=true&amp;cauthor_uid=24400778" TargetMode="External"/><Relationship Id="rId12" Type="http://schemas.openxmlformats.org/officeDocument/2006/relationships/hyperlink" Target="http://www.ncbi.nlm.nih.gov/pubmed/?term=Tsang%20HW%5bAuthor%5d&amp;cauthor=true&amp;cauthor_uid=23762156" TargetMode="External"/><Relationship Id="rId17" Type="http://schemas.openxmlformats.org/officeDocument/2006/relationships/hyperlink" Target="http://www.ncbi.nlm.nih.gov/pubmed/?term=Mart%C3%ADnez%20N%5bAuthor%5d&amp;cauthor=true&amp;cauthor_uid=24927783" TargetMode="External"/><Relationship Id="rId25" Type="http://schemas.openxmlformats.org/officeDocument/2006/relationships/hyperlink" Target="http://www.ncbi.nlm.nih.gov/pubmed/?term=Xiong%20X%5bAuthor%5d&amp;cauthor=true&amp;cauthor_uid=25569652" TargetMode="External"/><Relationship Id="rId33" Type="http://schemas.openxmlformats.org/officeDocument/2006/relationships/hyperlink" Target="http://www.ncbi.nlm.nih.gov/pubmed/?term=Luk%20WS%5bAuthor%5d&amp;cauthor=true&amp;cauthor_uid=25411207" TargetMode="External"/><Relationship Id="rId38" Type="http://schemas.openxmlformats.org/officeDocument/2006/relationships/hyperlink" Target="http://www.ncbi.nlm.nih.gov/pubmed/?term=Chung%20LM%5bAuthor%5d&amp;cauthor=true&amp;cauthor_uid=25295068" TargetMode="External"/><Relationship Id="rId46" Type="http://schemas.openxmlformats.org/officeDocument/2006/relationships/hyperlink" Target="http://www.ncbi.nlm.nih.gov/pubmed/?term=Roe%20DJ%5bAuthor%5d&amp;cauthor=true&amp;cauthor_uid=25124456" TargetMode="External"/><Relationship Id="rId59" Type="http://schemas.openxmlformats.org/officeDocument/2006/relationships/hyperlink" Target="http://www.ncbi.nlm.nih.gov/pubmed/?term=Wang%20CW%5bAuthor%5d&amp;cauthor=true&amp;cauthor_uid=22258414" TargetMode="External"/><Relationship Id="rId67" Type="http://schemas.openxmlformats.org/officeDocument/2006/relationships/hyperlink" Target="http://www.ncbi.nlm.nih.gov/pubmed/?term=Mullan%20B%5bAuthor%5d&amp;cauthor=true&amp;cauthor_uid=21715370" TargetMode="External"/><Relationship Id="rId20" Type="http://schemas.openxmlformats.org/officeDocument/2006/relationships/hyperlink" Target="http://www.ncbi.nlm.nih.gov/pubmed/?term=Marasigan%20V%5bAuthor%5d&amp;cauthor=true&amp;cauthor_uid=24927783" TargetMode="External"/><Relationship Id="rId41" Type="http://schemas.openxmlformats.org/officeDocument/2006/relationships/hyperlink" Target="http://www.ncbi.nlm.nih.gov/pubmed/?term=Charm%20CY%5bAuthor%5d&amp;cauthor=true&amp;cauthor_uid=25295068" TargetMode="External"/><Relationship Id="rId54" Type="http://schemas.openxmlformats.org/officeDocument/2006/relationships/hyperlink" Target="http://www.ncbi.nlm.nih.gov/pubmed/?term=Luo%20T%5bAuthor%5d&amp;cauthor=true&amp;cauthor_uid=24559833" TargetMode="External"/><Relationship Id="rId62" Type="http://schemas.openxmlformats.org/officeDocument/2006/relationships/hyperlink" Target="http://www.ncbi.nlm.nih.gov/pubmed/?term=Chan%20JS%5bAuthor%5d&amp;cauthor=true&amp;cauthor_uid=22258414" TargetMode="External"/><Relationship Id="rId70" Type="http://schemas.openxmlformats.org/officeDocument/2006/relationships/hyperlink" Target="http://www.ncbi.nlm.nih.gov/pubmed/?term=Guo%20X%5bAuthor%5d&amp;cauthor=true&amp;cauthor_uid=21715370" TargetMode="External"/><Relationship Id="rId75" Type="http://schemas.openxmlformats.org/officeDocument/2006/relationships/hyperlink" Target="http://www.ncbi.nlm.nih.gov/pubmed/?term=Hong%20P%5bAuthor%5d&amp;cauthor=true&amp;cauthor_uid=25050127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ncbi.nlm.nih.gov/pubmed/?term=Chan%20JS%5bAuthor%5d&amp;cauthor=true&amp;cauthor_uid=24400778" TargetMode="External"/><Relationship Id="rId15" Type="http://schemas.openxmlformats.org/officeDocument/2006/relationships/hyperlink" Target="http://www.ncbi.nlm.nih.gov/pubmed/?term=Sawynok%20J%5bAuthor%5d&amp;cauthor=true&amp;cauthor_uid=25477991" TargetMode="External"/><Relationship Id="rId23" Type="http://schemas.openxmlformats.org/officeDocument/2006/relationships/hyperlink" Target="http://www.ncbi.nlm.nih.gov/pubmed/?term=Xiao%20CM%5bAuthor%5d&amp;cauthor=true&amp;cauthor_uid=26131612" TargetMode="External"/><Relationship Id="rId28" Type="http://schemas.openxmlformats.org/officeDocument/2006/relationships/hyperlink" Target="http://www.ncbi.nlm.nih.gov/pubmed/?term=Zhang%20Y%5bAuthor%5d&amp;cauthor=true&amp;cauthor_uid=25569652" TargetMode="External"/><Relationship Id="rId36" Type="http://schemas.openxmlformats.org/officeDocument/2006/relationships/hyperlink" Target="http://www.ncbi.nlm.nih.gov/pubmed/?term=Masters%20RS%5bAuthor%5d&amp;cauthor=true&amp;cauthor_uid=25411207" TargetMode="External"/><Relationship Id="rId49" Type="http://schemas.openxmlformats.org/officeDocument/2006/relationships/hyperlink" Target="http://www.ncbi.nlm.nih.gov/pubmed/?term=Lopez%20AM%5bAuthor%5d&amp;cauthor=true&amp;cauthor_uid=25124456" TargetMode="External"/><Relationship Id="rId57" Type="http://schemas.openxmlformats.org/officeDocument/2006/relationships/hyperlink" Target="http://www.ncbi.nlm.nih.gov/pubmed/?term=Cheng%20AS%5bAuthor%5d&amp;cauthor=true&amp;cauthor_uid=2455983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3735" y="312737"/>
            <a:ext cx="7772400" cy="2159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fr-FR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Qigong et</a:t>
            </a:r>
            <a:r>
              <a:rPr lang="en-GB" altLang="fr-FR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fr-FR" altLang="fr-FR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médecine occidentale </a:t>
            </a:r>
            <a:endParaRPr lang="fr-FR" altLang="fr-FR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7608" y="5517232"/>
            <a:ext cx="8696880" cy="111453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GB" altLang="fr-FR" sz="20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fr-BE" altLang="fr-FR" sz="2100" dirty="0">
                <a:latin typeface="Times New Roman" pitchFamily="18" charset="0"/>
              </a:rPr>
              <a:t>Dr MP Guillaume</a:t>
            </a:r>
          </a:p>
          <a:p>
            <a:pPr>
              <a:lnSpc>
                <a:spcPct val="90000"/>
              </a:lnSpc>
            </a:pPr>
            <a:r>
              <a:rPr lang="fr-BE" altLang="fr-FR" sz="2100" dirty="0">
                <a:latin typeface="Times New Roman" pitchFamily="18" charset="0"/>
              </a:rPr>
              <a:t>Service de Médecine Interne</a:t>
            </a:r>
          </a:p>
          <a:p>
            <a:pPr>
              <a:lnSpc>
                <a:spcPct val="90000"/>
              </a:lnSpc>
            </a:pPr>
            <a:r>
              <a:rPr lang="fr-FR" altLang="fr-FR" sz="2100" dirty="0" smtClean="0">
                <a:latin typeface="Times New Roman" pitchFamily="18" charset="0"/>
              </a:rPr>
              <a:t>    C H U St-Pierre</a:t>
            </a:r>
            <a:r>
              <a:rPr lang="fr-FR" altLang="fr-FR" sz="2100" dirty="0">
                <a:latin typeface="Times New Roman" pitchFamily="18" charset="0"/>
              </a:rPr>
              <a:t>, Bruxelles</a:t>
            </a:r>
            <a:r>
              <a:rPr lang="fr-FR" altLang="fr-FR" sz="2100" dirty="0" smtClean="0">
                <a:latin typeface="Times New Roman" pitchFamily="18" charset="0"/>
              </a:rPr>
              <a:t>, ULB, Belgique</a:t>
            </a:r>
            <a:endParaRPr lang="en-GB" altLang="fr-FR" sz="2100" dirty="0" smtClean="0">
              <a:latin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FR" altLang="fr-FR" sz="2100" dirty="0" smtClean="0">
                <a:latin typeface="Times New Roman" pitchFamily="18" charset="0"/>
              </a:rPr>
              <a:t>Fédération</a:t>
            </a:r>
            <a:r>
              <a:rPr lang="en-GB" altLang="fr-FR" sz="2100" dirty="0" smtClean="0">
                <a:latin typeface="Times New Roman" pitchFamily="18" charset="0"/>
              </a:rPr>
              <a:t> </a:t>
            </a:r>
            <a:r>
              <a:rPr lang="en-GB" altLang="fr-FR" sz="2100" dirty="0" err="1" smtClean="0">
                <a:latin typeface="Times New Roman" pitchFamily="18" charset="0"/>
              </a:rPr>
              <a:t>Belge</a:t>
            </a:r>
            <a:r>
              <a:rPr lang="en-GB" altLang="fr-FR" sz="2100" dirty="0" smtClean="0">
                <a:latin typeface="Times New Roman" pitchFamily="18" charset="0"/>
              </a:rPr>
              <a:t> de Qigong de santé</a:t>
            </a:r>
          </a:p>
        </p:txBody>
      </p:sp>
      <p:sp>
        <p:nvSpPr>
          <p:cNvPr id="2" name="AutoShape 4" descr="Résultat de recherche d'images pour &quot;mawangdu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/>
          </a:p>
        </p:txBody>
      </p:sp>
      <p:sp>
        <p:nvSpPr>
          <p:cNvPr id="3" name="AutoShape 6" descr="Résultat de recherche d'images pour &quot;mawangdui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/>
          </a:p>
        </p:txBody>
      </p:sp>
      <p:sp>
        <p:nvSpPr>
          <p:cNvPr id="4" name="AutoShape 8" descr="Résultat de recherche d'images pour &quot;mawangdui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/>
          </a:p>
        </p:txBody>
      </p:sp>
      <p:sp>
        <p:nvSpPr>
          <p:cNvPr id="5" name="AutoShape 10" descr="Résultat de recherche d'images pour &quot;mawangdui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/>
          </a:p>
        </p:txBody>
      </p:sp>
      <p:sp>
        <p:nvSpPr>
          <p:cNvPr id="6" name="AutoShape 12" descr="Résultat de recherche d'images pour &quot;mawangdui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/>
          </a:p>
        </p:txBody>
      </p:sp>
      <p:sp>
        <p:nvSpPr>
          <p:cNvPr id="7" name="AutoShape 14" descr="Résultat de recherche d'images pour &quot;mawangdui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/>
          </a:p>
        </p:txBody>
      </p:sp>
      <p:pic>
        <p:nvPicPr>
          <p:cNvPr id="12" name="Picture 6" descr="O:\commun\Photos Delvigne\CHU ROUGE copie.pn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60374" y="5661248"/>
            <a:ext cx="762001" cy="73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Marie Paule\Desktop\insigne BHQF no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61248"/>
            <a:ext cx="792088" cy="73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ie Paule\Desktop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83393"/>
            <a:ext cx="4392488" cy="192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/>
          </p:nvPr>
        </p:nvSpPr>
        <p:spPr>
          <a:xfrm>
            <a:off x="395536" y="404664"/>
            <a:ext cx="8229600" cy="6048672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90000"/>
              </a:lnSpc>
              <a:buNone/>
            </a:pPr>
            <a:r>
              <a:rPr lang="fr-FR" sz="3000" b="1" i="1" dirty="0" smtClean="0">
                <a:latin typeface="Times New Roman" pitchFamily="18" charset="0"/>
                <a:cs typeface="Times New Roman" pitchFamily="18" charset="0"/>
              </a:rPr>
              <a:t>Au cours des dernières années, de nombreuses études ont évalué l’efficacité du </a:t>
            </a:r>
            <a:r>
              <a:rPr lang="fr-FR" sz="3000" b="1" i="1" dirty="0" err="1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fr-FR" sz="3000" b="1" i="1" dirty="0" smtClean="0">
                <a:latin typeface="Times New Roman" pitchFamily="18" charset="0"/>
                <a:cs typeface="Times New Roman" pitchFamily="18" charset="0"/>
              </a:rPr>
              <a:t> dans une série de conditions et symptômes tels que: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endParaRPr lang="fr-BE" sz="2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endParaRPr lang="fr-BE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Gestion du stress </a:t>
            </a:r>
          </a:p>
          <a:p>
            <a:pPr eaLnBrk="1" hangingPunct="1">
              <a:lnSpc>
                <a:spcPct val="90000"/>
              </a:lnSpc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Insomnie</a:t>
            </a:r>
          </a:p>
          <a:p>
            <a:pPr eaLnBrk="1" hangingPunct="1">
              <a:lnSpc>
                <a:spcPct val="90000"/>
              </a:lnSpc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Dépression </a:t>
            </a:r>
          </a:p>
          <a:p>
            <a:pPr eaLnBrk="1" hangingPunct="1">
              <a:lnSpc>
                <a:spcPct val="90000"/>
              </a:lnSpc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Abus de drogues illicites</a:t>
            </a:r>
          </a:p>
          <a:p>
            <a:pPr eaLnBrk="1" hangingPunct="1">
              <a:lnSpc>
                <a:spcPct val="90000"/>
              </a:lnSpc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Syndrome de fatigue chronique</a:t>
            </a:r>
          </a:p>
          <a:p>
            <a:pPr eaLnBrk="1" hangingPunct="1">
              <a:lnSpc>
                <a:spcPct val="90000"/>
              </a:lnSpc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Survivants de torture </a:t>
            </a:r>
          </a:p>
          <a:p>
            <a:pPr eaLnBrk="1" hangingPunct="1">
              <a:lnSpc>
                <a:spcPct val="90000"/>
              </a:lnSpc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Perte d’équilibre, chutes</a:t>
            </a:r>
          </a:p>
          <a:p>
            <a:pPr eaLnBrk="1" hangingPunct="1">
              <a:lnSpc>
                <a:spcPct val="90000"/>
              </a:lnSpc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Maladie de Parkinson</a:t>
            </a:r>
          </a:p>
          <a:p>
            <a:pPr eaLnBrk="1" hangingPunct="1">
              <a:lnSpc>
                <a:spcPct val="90000"/>
              </a:lnSpc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Lombalgies chroniques</a:t>
            </a:r>
          </a:p>
          <a:p>
            <a:pPr eaLnBrk="1" hangingPunct="1">
              <a:lnSpc>
                <a:spcPct val="90000"/>
              </a:lnSpc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Arthrose du genou</a:t>
            </a:r>
          </a:p>
          <a:p>
            <a:pPr eaLnBrk="1" hangingPunct="1">
              <a:lnSpc>
                <a:spcPct val="90000"/>
              </a:lnSpc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Oncologie</a:t>
            </a:r>
          </a:p>
          <a:p>
            <a:pPr eaLnBrk="1" hangingPunct="1">
              <a:lnSpc>
                <a:spcPct val="90000"/>
              </a:lnSpc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Immunologie</a:t>
            </a:r>
          </a:p>
          <a:p>
            <a:pPr eaLnBrk="1" hangingPunct="1">
              <a:lnSpc>
                <a:spcPct val="90000"/>
              </a:lnSpc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Diabète</a:t>
            </a:r>
          </a:p>
          <a:p>
            <a:pPr eaLnBrk="1" hangingPunct="1">
              <a:lnSpc>
                <a:spcPct val="90000"/>
              </a:lnSpc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Hypertension</a:t>
            </a:r>
          </a:p>
          <a:p>
            <a:pPr eaLnBrk="1" hangingPunct="1">
              <a:lnSpc>
                <a:spcPct val="90000"/>
              </a:lnSpc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Réhabilitation cardiaque</a:t>
            </a:r>
          </a:p>
          <a:p>
            <a:pPr eaLnBrk="1" hangingPunct="1">
              <a:lnSpc>
                <a:spcPct val="90000"/>
              </a:lnSpc>
            </a:pPr>
            <a:r>
              <a:rPr lang="fr-FR" sz="2200" dirty="0" smtClean="0">
                <a:latin typeface="Times New Roman" pitchFamily="18" charset="0"/>
              </a:rPr>
              <a:t>- Réhabilitation respiratoire</a:t>
            </a:r>
            <a:endParaRPr lang="fr-FR" sz="2400" dirty="0" smtClean="0">
              <a:latin typeface="Times New Roman" pitchFamily="18" charset="0"/>
            </a:endParaRPr>
          </a:p>
        </p:txBody>
      </p:sp>
      <p:pic>
        <p:nvPicPr>
          <p:cNvPr id="5" name="Picture 2" descr="C:\Users\guillam\Desktop\trait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132856"/>
            <a:ext cx="19240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850900"/>
          </a:xfrm>
        </p:spPr>
        <p:txBody>
          <a:bodyPr/>
          <a:lstStyle/>
          <a:p>
            <a:pPr eaLnBrk="1" hangingPunct="1"/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Gestion du Stress et de l’Anxiété</a:t>
            </a:r>
          </a:p>
        </p:txBody>
      </p:sp>
      <p:sp>
        <p:nvSpPr>
          <p:cNvPr id="23554" name="Espace réservé du contenu 2"/>
          <p:cNvSpPr>
            <a:spLocks noGrp="1"/>
          </p:cNvSpPr>
          <p:nvPr>
            <p:ph idx="1"/>
          </p:nvPr>
        </p:nvSpPr>
        <p:spPr>
          <a:xfrm>
            <a:off x="374848" y="1195433"/>
            <a:ext cx="8229600" cy="5402217"/>
          </a:xfrm>
        </p:spPr>
        <p:txBody>
          <a:bodyPr/>
          <a:lstStyle/>
          <a:p>
            <a:pPr eaLnBrk="1" hangingPunct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 stress est devenu un problème mondial</a:t>
            </a:r>
          </a:p>
          <a:p>
            <a:pPr eaLnBrk="1" hangingPunct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Il affecte les personnes de tout âge, toutes conditions sociales confondues</a:t>
            </a:r>
          </a:p>
          <a:p>
            <a:pPr eaLnBrk="1" hangingPunct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réaction la plus commune au stress est l’anxiété</a:t>
            </a:r>
          </a:p>
          <a:p>
            <a:pPr lvl="1" eaLnBrk="1" hangingPunct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Initialement l’anxiété peut être bénéfique car c’est une réponse naturelle, une adaptation au danger</a:t>
            </a:r>
          </a:p>
          <a:p>
            <a:pPr lvl="1" eaLnBrk="1" hangingPunct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L’anxiété peut devenir pathologique si elle est excessive et incontrôlable,</a:t>
            </a:r>
          </a:p>
          <a:p>
            <a:pPr lvl="2" eaLnBrk="1" hangingPunct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ne requière plus de stimulus spécifique externe, </a:t>
            </a:r>
          </a:p>
          <a:p>
            <a:pPr lvl="2" eaLnBrk="1" hangingPunct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se manifeste par un large spectre de symptômes physiques et affectifs aussi bien que des changements de comportements et des troubles cognitifs</a:t>
            </a:r>
          </a:p>
          <a:p>
            <a:pPr eaLnBrk="1" hangingPunct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Si le stress est intense - prolongé et non géré:</a:t>
            </a:r>
          </a:p>
          <a:p>
            <a:pPr lvl="1" eaLnBrk="1" hangingPunct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Il peut réduire – altérer les fonctions immunitaires</a:t>
            </a:r>
          </a:p>
          <a:p>
            <a:pPr lvl="1" eaLnBrk="1" hangingPunct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Il peut engendrer une série de problèmes médicaux tels que:</a:t>
            </a:r>
          </a:p>
          <a:p>
            <a:pPr lvl="2" eaLnBrk="1" hangingPunct="1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fatigue, insomnie, maux de tête – migraines, dépression, gastrite –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oesophagite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, troubles du comportement alimentaire, hypertension, maladies cardiovasculaires….</a:t>
            </a:r>
          </a:p>
        </p:txBody>
      </p:sp>
      <p:pic>
        <p:nvPicPr>
          <p:cNvPr id="1027" name="Picture 3" descr="C:\Users\guillam\Desktop\400_F_38967499_qcVUi9QKSbgfGh6WcM8VcRgrzx6Clx6R-le-st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16632"/>
            <a:ext cx="2448272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476672"/>
            <a:ext cx="8229600" cy="5832053"/>
          </a:xfrm>
        </p:spPr>
        <p:txBody>
          <a:bodyPr/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meilleur moyen de gérer le stress et l’anxiété est de prendre soin de soi-même</a:t>
            </a:r>
          </a:p>
          <a:p>
            <a:pPr marL="0" indent="0">
              <a:buNone/>
            </a:pPr>
            <a:endParaRPr lang="fr-F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 dernières années, de nombreuses personnes ont eu recours de manière croissante aux exercices méditatifs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thérapie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et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complémentaire</a:t>
            </a:r>
          </a:p>
          <a:p>
            <a:endParaRPr lang="fr-F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soulage l’anxiété et réduit le stress chez les personnes saines et les patients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Cette pratique est supérieure aux exercices </a:t>
            </a:r>
            <a:r>
              <a:rPr lang="fr-F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aérobiques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ordinaires, parce-que comporte une composante respiratoire et méditative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régulation de la respiration diaphragmatique et des mouvements corporels structurés durant la pratique, affecte le système nerveux autonome et le système endocrinien, stabilise l’humeur, améliore le débit 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cardiaque – 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consommation d’oxygène – l’élimination du dioxyde de carbone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 de bio-marqueurs sanguins:</a:t>
            </a:r>
          </a:p>
          <a:p>
            <a:pPr lvl="2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Diminution du taux de cortisol, d’</a:t>
            </a:r>
            <a:r>
              <a:rPr lang="fr-F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adrénocorticotrophic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hormone (ACTH) et d’aldostérone</a:t>
            </a:r>
          </a:p>
          <a:p>
            <a:pPr lvl="2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Diminution du taux de globules blancs (neutrophiles)</a:t>
            </a:r>
          </a:p>
          <a:p>
            <a:pPr lvl="1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8994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435280" cy="6466730"/>
          </a:xfrm>
        </p:spPr>
        <p:txBody>
          <a:bodyPr/>
          <a:lstStyle/>
          <a:p>
            <a:pPr marL="0" indent="0">
              <a:buNone/>
            </a:pPr>
            <a:r>
              <a:rPr lang="fr-F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Dépression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 mondiale de la Santé</a:t>
            </a:r>
          </a:p>
          <a:p>
            <a:pPr marL="0" indent="0"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Europe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Dépression est parmi le top dix des causes d’incapacité en 2014 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Chaque année 25 % de la population souffre d’anxiété ou de dépression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2020 il deviendra mondialement la 2ième cause d’incapacité et de développement de maladie 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 prédominante de maladie et d’incapacité</a:t>
            </a:r>
            <a:r>
              <a:rPr lang="fr-FR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parmi les adolescents</a:t>
            </a:r>
          </a:p>
          <a:p>
            <a:pPr lvl="1"/>
            <a:r>
              <a:rPr lang="fr-FR" sz="1800" dirty="0" smtClean="0">
                <a:latin typeface="Times New Roman" pitchFamily="18" charset="0"/>
              </a:rPr>
              <a:t>La prévalence parmi la population âgée: 3 to 15-40% </a:t>
            </a:r>
          </a:p>
          <a:p>
            <a:pPr lvl="1"/>
            <a:endParaRPr lang="fr-F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 plus débilitante que la plupart des maladies physiques chroniques: </a:t>
            </a:r>
          </a:p>
          <a:p>
            <a:pPr marL="400050" lvl="2" indent="0">
              <a:buFont typeface="Wingdings"/>
              <a:buChar char="Ø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50% de congé de maladie chroniques sont dues à de l’ anxiété/dépression</a:t>
            </a:r>
          </a:p>
          <a:p>
            <a:pPr marL="400050" lvl="2" indent="0">
              <a:buNone/>
            </a:pPr>
            <a:endParaRPr lang="fr-F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 50%  des dépressions  majeures sont non traitées</a:t>
            </a:r>
          </a:p>
          <a:p>
            <a:pPr>
              <a:buNone/>
            </a:pPr>
            <a:endParaRPr lang="fr-F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coût par an  est estimé à environ €170 billions en Europe</a:t>
            </a:r>
          </a:p>
          <a:p>
            <a:pPr lvl="1"/>
            <a:endParaRPr lang="fr-B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B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B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guillam\Desktop\imagesCASUR5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48680"/>
            <a:ext cx="225933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18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363272" cy="6034087"/>
          </a:xfrm>
        </p:spPr>
        <p:txBody>
          <a:bodyPr/>
          <a:lstStyle/>
          <a:p>
            <a:endParaRPr lang="fr-B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résultats des traitements pharmacologiques de type antidépresseurs et de la psychothérapie </a:t>
            </a:r>
            <a:r>
              <a:rPr lang="fr-FR" sz="2000" dirty="0" smtClean="0">
                <a:latin typeface="Times New Roman" pitchFamily="18" charset="0"/>
              </a:rPr>
              <a:t>sont loin d’être satisfaisants: </a:t>
            </a:r>
            <a:r>
              <a:rPr lang="fr-FR" sz="2000" dirty="0" smtClean="0">
                <a:latin typeface="Times New Roman" pitchFamily="18" charset="0"/>
              </a:rPr>
              <a:t>&gt; 30</a:t>
            </a:r>
            <a:r>
              <a:rPr lang="fr-FR" sz="2000" dirty="0" smtClean="0">
                <a:latin typeface="Times New Roman" pitchFamily="18" charset="0"/>
              </a:rPr>
              <a:t>% de patients sont non- répondeurs</a:t>
            </a:r>
          </a:p>
          <a:p>
            <a:pPr marL="0" lvl="1" indent="0">
              <a:buNone/>
            </a:pP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plus, les antidépresseurs peuvent causer un large spectre d’effets 2aires organiques, inacceptables pour certains patients</a:t>
            </a:r>
          </a:p>
          <a:p>
            <a:pPr marL="0" indent="0">
              <a:buNone/>
            </a:pP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thérapies alternatives et complémentaires sont préférées par de nombreux patients pour gérer leurs symptômes:</a:t>
            </a:r>
          </a:p>
          <a:p>
            <a:pPr marL="0" indent="0">
              <a:buNone/>
            </a:pP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b="1" i="1" dirty="0" err="1" smtClean="0">
                <a:latin typeface="Times New Roman" pitchFamily="18" charset="0"/>
              </a:rPr>
              <a:t>Qigong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b="1" i="1" dirty="0" smtClean="0">
                <a:latin typeface="Times New Roman" pitchFamily="18" charset="0"/>
              </a:rPr>
              <a:t>de santé </a:t>
            </a:r>
            <a:r>
              <a:rPr lang="fr-FR" sz="2000" dirty="0" smtClean="0">
                <a:latin typeface="Times New Roman" pitchFamily="18" charset="0"/>
              </a:rPr>
              <a:t>est une thérapie sans danger, même chez  les personnes fragiles ou âgées, avec peu de chance de développer des effets 2aires</a:t>
            </a:r>
          </a:p>
          <a:p>
            <a:pPr lvl="1"/>
            <a:r>
              <a:rPr lang="fr-FR" sz="2000" dirty="0" smtClean="0">
                <a:latin typeface="Times New Roman" pitchFamily="18" charset="0"/>
                <a:cs typeface="Times New Roman" panose="02020603050405020304" pitchFamily="18" charset="0"/>
              </a:rPr>
              <a:t>Réduction du niveau d’incapacité</a:t>
            </a:r>
          </a:p>
          <a:p>
            <a:pPr lvl="1"/>
            <a:r>
              <a:rPr lang="fr-FR" sz="2000" dirty="0" smtClean="0">
                <a:latin typeface="Times New Roman" pitchFamily="18" charset="0"/>
                <a:cs typeface="Times New Roman" panose="02020603050405020304" pitchFamily="18" charset="0"/>
              </a:rPr>
              <a:t>Accroissement des ressources psychosociales</a:t>
            </a:r>
          </a:p>
          <a:p>
            <a:pPr lvl="1"/>
            <a:r>
              <a:rPr lang="fr-FR" sz="2000" dirty="0" smtClean="0">
                <a:latin typeface="Times New Roman" pitchFamily="18" charset="0"/>
                <a:cs typeface="Times New Roman" panose="02020603050405020304" pitchFamily="18" charset="0"/>
              </a:rPr>
              <a:t>Réduction de dépression</a:t>
            </a:r>
          </a:p>
          <a:p>
            <a:pPr lvl="1"/>
            <a:r>
              <a:rPr lang="fr-FR" sz="2000" dirty="0" smtClean="0">
                <a:latin typeface="Times New Roman" pitchFamily="18" charset="0"/>
                <a:cs typeface="Times New Roman" panose="02020603050405020304" pitchFamily="18" charset="0"/>
              </a:rPr>
              <a:t>Amélioration de la sensation de bien être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6794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323528" y="274638"/>
            <a:ext cx="8496944" cy="6394722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Etiologie de la Dépression / effets du </a:t>
            </a:r>
            <a:r>
              <a:rPr lang="fr-FR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</a:t>
            </a:r>
            <a:endParaRPr lang="fr-FR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Hypothèse </a:t>
            </a:r>
            <a:r>
              <a:rPr lang="fr-FR" sz="24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Neuro-chimique</a:t>
            </a:r>
            <a:r>
              <a:rPr lang="fr-FR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thèse des monoamines 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Dépression résulte d’un manque de norépinephrine (NE) et de sérotonine (5-HT)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a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ntidépresseurs 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agissent par augmentation du taux de ces neurotransmetteurs au niveau des synapses des neurones des principales voies nerveuses</a:t>
            </a:r>
          </a:p>
          <a:p>
            <a:pPr lvl="1"/>
            <a:r>
              <a:rPr lang="fr-F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</a:t>
            </a:r>
            <a:r>
              <a:rPr lang="fr-F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augmente le taux de monoamine neurotransmetteurs dans le cerveau</a:t>
            </a:r>
            <a:endParaRPr lang="fr-FR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Hypothèse </a:t>
            </a:r>
            <a:r>
              <a:rPr lang="fr-FR" sz="24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Neuro-endocrine</a:t>
            </a:r>
            <a:r>
              <a:rPr lang="fr-FR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s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tress 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 déclencher un signal dans l’axe </a:t>
            </a:r>
            <a:r>
              <a:rPr lang="fr-F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Lymbique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Hypothalamo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-Hypophysaire-Surrénalien, avec libération de glucocorticoïdes: cortisol 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Normalement: le cortisol  exerce un rétrocontrôle négatif sur cet axe HPS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 cours de la d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épression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il existe un dysfonctionnement de ce rétrocontrôle négatif, avec activation excessive de l’axe HPS et libération prolongée, accrue de cortisol</a:t>
            </a:r>
          </a:p>
          <a:p>
            <a:pPr marL="457200" lvl="1" indent="0">
              <a:buNone/>
            </a:pPr>
            <a:r>
              <a:rPr lang="fr-F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</a:t>
            </a:r>
            <a:r>
              <a:rPr lang="fr-F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conduit à une régulation de la production de glucocorticoïdes 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Aide à apaiser l’esprit 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Réduit les signaux négatifs, cognitifs ou affectifs qui parviennent au cerveau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Réduit la libération de cortisol</a:t>
            </a:r>
          </a:p>
          <a:p>
            <a:pPr marL="0" indent="0">
              <a:buNone/>
            </a:pPr>
            <a:endParaRPr lang="fr-FR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3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6624736" cy="922114"/>
          </a:xfrm>
        </p:spPr>
        <p:txBody>
          <a:bodyPr/>
          <a:lstStyle/>
          <a:p>
            <a:r>
              <a:rPr lang="en-GB" sz="3600" b="1" i="1" dirty="0" smtClean="0">
                <a:latin typeface="Times New Roman" pitchFamily="18" charset="0"/>
              </a:rPr>
              <a:t>Syndrome de fatigue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i="1" dirty="0" smtClean="0">
                <a:latin typeface="Times New Roman" pitchFamily="18" charset="0"/>
              </a:rPr>
              <a:t>chronique</a:t>
            </a:r>
            <a:br>
              <a:rPr lang="fr-FR" sz="3600" b="1" i="1" dirty="0" smtClean="0">
                <a:latin typeface="Times New Roman" pitchFamily="18" charset="0"/>
              </a:rPr>
            </a:br>
            <a:r>
              <a:rPr lang="fr-FR" sz="3600" b="1" i="1" dirty="0" smtClean="0">
                <a:latin typeface="Times New Roman" pitchFamily="18" charset="0"/>
              </a:rPr>
              <a:t>Encéphalomyélite myalgique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8291264" cy="4608512"/>
          </a:xfrm>
        </p:spPr>
        <p:txBody>
          <a:bodyPr/>
          <a:lstStyle/>
          <a:p>
            <a:pPr eaLnBrk="1" hangingPunct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Définition: fatigue « médicalement inexplicable » présente  ≥  6 mois</a:t>
            </a:r>
          </a:p>
          <a:p>
            <a:pPr eaLnBrk="1" hangingPunct="1">
              <a:buNone/>
            </a:pP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C’est une entité complexe, peu expliquée médicalement et débilitante</a:t>
            </a:r>
          </a:p>
          <a:p>
            <a:pPr eaLnBrk="1" hangingPunct="1">
              <a:buNone/>
            </a:pP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prévalence oscille entre 0,007% et  3% parmi la population adulte</a:t>
            </a:r>
            <a:endParaRPr lang="fr-FR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Il est caractérisé par des douleurs chroniques généralisées, une fatigue, des troubles cognitifs et du sommeil, une détresse somatique et psychologique  qui affectent les fonctions de la vie quotidienne</a:t>
            </a:r>
          </a:p>
          <a:p>
            <a:pPr eaLnBrk="1" hangingPunct="1">
              <a:buNone/>
            </a:pP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Constitue un défi  pour les patients et les prestataires de soins</a:t>
            </a:r>
            <a:endParaRPr lang="fr-FR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Une grande partie des patients reste non identifiée par leur médecin </a:t>
            </a:r>
          </a:p>
          <a:p>
            <a:pPr marL="0" indent="0" eaLnBrk="1" hangingPunct="1">
              <a:buNone/>
            </a:pP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BE" sz="1800" dirty="0"/>
          </a:p>
        </p:txBody>
      </p:sp>
      <p:pic>
        <p:nvPicPr>
          <p:cNvPr id="6" name="Picture 2" descr="C:\Users\guillam\Desktop\original-cfid-graphic-1-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32656"/>
            <a:ext cx="2160240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/>
          </p:nvPr>
        </p:nvSpPr>
        <p:spPr>
          <a:xfrm>
            <a:off x="395536" y="404664"/>
            <a:ext cx="8229600" cy="6120680"/>
          </a:xfrm>
        </p:spPr>
        <p:txBody>
          <a:bodyPr/>
          <a:lstStyle/>
          <a:p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étiopathogénie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demeure mal comprise, de                                  et de multiples mécanismes seraient impliqués</a:t>
            </a:r>
          </a:p>
          <a:p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Mécanismes impliqués inclus: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Prédispositions génétiques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Facteurs physiologiques</a:t>
            </a:r>
          </a:p>
          <a:p>
            <a:pPr lvl="2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Dysfonction du système nerveux autonome</a:t>
            </a:r>
          </a:p>
          <a:p>
            <a:pPr lvl="2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Altération du traitement de la douleur au niveau du SNC ET SNP 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Facteurs de stress émotionnel, physique, environnemental </a:t>
            </a:r>
          </a:p>
          <a:p>
            <a:pPr lvl="2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Survenue accrue et récente, d’évènements stressant au cours de la vie</a:t>
            </a:r>
          </a:p>
          <a:p>
            <a:pPr lvl="2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Niveau accru de stress chronique</a:t>
            </a:r>
          </a:p>
          <a:p>
            <a:pPr lvl="2">
              <a:buNone/>
            </a:pPr>
            <a:endParaRPr lang="fr-F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 de traitement curatif disponible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Aucun des traitements conventionnels  n’ont démontrés de résultats probants 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analgésiques et les psychotropes ont des effets cliniques limités </a:t>
            </a:r>
          </a:p>
          <a:p>
            <a:pPr lvl="1"/>
            <a:endParaRPr lang="fr-F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guillam\Desktop\original-cfid-graphic-1-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908720"/>
            <a:ext cx="2232248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31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Seules des approches comme la thérapie comportementale et l’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Exercise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Therapy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se sont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avérées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efficaces pour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réduire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fatigue et autres symptômes associés</a:t>
            </a:r>
          </a:p>
          <a:p>
            <a:pPr marL="0" indent="0">
              <a:buNone/>
            </a:pP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Il existe un recours croissant aux médecines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alternatives (CAM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 incluant:</a:t>
            </a:r>
          </a:p>
          <a:p>
            <a:pPr lvl="1"/>
            <a:r>
              <a:rPr lang="fr-F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Thérapie Comportementale</a:t>
            </a:r>
          </a:p>
          <a:p>
            <a:pPr lvl="1"/>
            <a:r>
              <a:rPr lang="fr-FR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fr-F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activité physique comme outils thérapeutique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pratique du </a:t>
            </a:r>
            <a:r>
              <a:rPr lang="fr-FR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</a:t>
            </a:r>
            <a:r>
              <a:rPr lang="fr-FR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Des études ont démontrés que le </a:t>
            </a:r>
            <a:r>
              <a:rPr lang="fr-FR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peut améliorer le Syndrome de fatigue chronique :</a:t>
            </a:r>
          </a:p>
          <a:p>
            <a:pPr lvl="1"/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effets positifs  / insomnie, fatigue, anxiété, affects dépressifs</a:t>
            </a:r>
          </a:p>
          <a:p>
            <a:pPr lvl="1"/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amélioration de la qualité de vie  psychologique et  du bien-être spirituel</a:t>
            </a:r>
          </a:p>
          <a:p>
            <a:pPr lvl="1" eaLnBrk="1" hangingPunct="1"/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bénéfices paraissent liés à la quantité de pratique: il existe une réponse dose-dépendante: les patients qui pratiquent le plus sont les meilleurs répondeurs</a:t>
            </a:r>
          </a:p>
          <a:p>
            <a:pPr lvl="1" eaLnBrk="1" hangingPunct="1"/>
            <a:r>
              <a:rPr lang="fr-FR" sz="1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</a:t>
            </a:r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un effet sur les télomères et améliore l’activité des </a:t>
            </a:r>
            <a:r>
              <a:rPr lang="fr-FR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télomérases</a:t>
            </a:r>
            <a:endParaRPr lang="fr-FR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B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pPr>
              <a:buNone/>
            </a:pPr>
            <a:r>
              <a:rPr lang="fr-BE" sz="2400" dirty="0" smtClean="0">
                <a:latin typeface="Times New Roman" pitchFamily="18" charset="0"/>
                <a:cs typeface="Times New Roman" pitchFamily="18" charset="0"/>
              </a:rPr>
              <a:t>Télomères sont des séquences d’ADN situés aux bouts des </a:t>
            </a:r>
          </a:p>
          <a:p>
            <a:pPr>
              <a:buNone/>
            </a:pPr>
            <a:r>
              <a:rPr lang="fr-BE" sz="2400" dirty="0" smtClean="0">
                <a:latin typeface="Times New Roman" pitchFamily="18" charset="0"/>
                <a:cs typeface="Times New Roman" pitchFamily="18" charset="0"/>
              </a:rPr>
              <a:t>chromosomes, qui assurent leurs stabilité </a:t>
            </a:r>
          </a:p>
          <a:p>
            <a:pPr>
              <a:buNone/>
            </a:pPr>
            <a:r>
              <a:rPr lang="fr-BE" sz="2400" dirty="0" smtClean="0">
                <a:latin typeface="Times New Roman" pitchFamily="18" charset="0"/>
                <a:cs typeface="Times New Roman" pitchFamily="18" charset="0"/>
              </a:rPr>
              <a:t>au cours du temps</a:t>
            </a:r>
          </a:p>
          <a:p>
            <a:pPr>
              <a:buNone/>
            </a:pPr>
            <a:endParaRPr lang="fr-BE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BE" sz="2000" dirty="0" smtClean="0">
                <a:latin typeface="Times New Roman" pitchFamily="18" charset="0"/>
                <a:cs typeface="Times New Roman" pitchFamily="18" charset="0"/>
              </a:rPr>
              <a:t>Ils se raccourcissent à chaque division cellulaire et sous l’action du stress oxydatif</a:t>
            </a:r>
          </a:p>
          <a:p>
            <a:r>
              <a:rPr lang="fr-BE" sz="2000" dirty="0" smtClean="0">
                <a:latin typeface="Times New Roman" pitchFamily="18" charset="0"/>
                <a:cs typeface="Times New Roman" pitchFamily="18" charset="0"/>
              </a:rPr>
              <a:t>La longueur des télomères est utilisée  comme un bio-marqueur: télomères courts sont un marqueur prédictif de</a:t>
            </a:r>
          </a:p>
          <a:p>
            <a:pPr lvl="1"/>
            <a:r>
              <a:rPr lang="fr-BE" sz="1600" dirty="0" smtClean="0">
                <a:latin typeface="Times New Roman" pitchFamily="18" charset="0"/>
                <a:cs typeface="Times New Roman" pitchFamily="18" charset="0"/>
              </a:rPr>
              <a:t>Risque de progression de maladies</a:t>
            </a:r>
          </a:p>
          <a:p>
            <a:pPr lvl="1"/>
            <a:r>
              <a:rPr lang="fr-BE" sz="1600" dirty="0" smtClean="0">
                <a:latin typeface="Times New Roman" pitchFamily="18" charset="0"/>
                <a:cs typeface="Times New Roman" pitchFamily="18" charset="0"/>
              </a:rPr>
              <a:t>Mort prématurée</a:t>
            </a:r>
            <a:endParaRPr lang="fr-BE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BE" sz="20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BE" sz="2000" dirty="0" err="1" smtClean="0">
                <a:latin typeface="Times New Roman" pitchFamily="18" charset="0"/>
                <a:cs typeface="Times New Roman" pitchFamily="18" charset="0"/>
              </a:rPr>
              <a:t>télomérase</a:t>
            </a:r>
            <a:r>
              <a:rPr lang="fr-BE" sz="2000" dirty="0" smtClean="0">
                <a:latin typeface="Times New Roman" pitchFamily="18" charset="0"/>
                <a:cs typeface="Times New Roman" pitchFamily="18" charset="0"/>
              </a:rPr>
              <a:t> est une enzyme qui prolonge la longueur des télomères et protège les chromosomes</a:t>
            </a:r>
          </a:p>
          <a:p>
            <a:r>
              <a:rPr lang="fr-BE" sz="2000" dirty="0" smtClean="0">
                <a:latin typeface="Times New Roman" pitchFamily="18" charset="0"/>
                <a:cs typeface="Times New Roman" pitchFamily="18" charset="0"/>
              </a:rPr>
              <a:t>Des t</a:t>
            </a:r>
            <a:r>
              <a:rPr lang="fr-BE" sz="2000" dirty="0" smtClean="0">
                <a:latin typeface="Times New Roman" pitchFamily="18" charset="0"/>
                <a:cs typeface="Times New Roman" pitchFamily="18" charset="0"/>
              </a:rPr>
              <a:t>élomères </a:t>
            </a:r>
            <a:r>
              <a:rPr lang="fr-BE" sz="2000" dirty="0" smtClean="0">
                <a:latin typeface="Times New Roman" pitchFamily="18" charset="0"/>
                <a:cs typeface="Times New Roman" pitchFamily="18" charset="0"/>
              </a:rPr>
              <a:t>raccourcis et une activité réduite de la </a:t>
            </a:r>
            <a:r>
              <a:rPr lang="fr-BE" sz="2000" dirty="0" err="1" smtClean="0">
                <a:latin typeface="Times New Roman" pitchFamily="18" charset="0"/>
                <a:cs typeface="Times New Roman" pitchFamily="18" charset="0"/>
              </a:rPr>
              <a:t>télomérase</a:t>
            </a:r>
            <a:r>
              <a:rPr lang="fr-BE" sz="2000" dirty="0" smtClean="0">
                <a:latin typeface="Times New Roman" pitchFamily="18" charset="0"/>
                <a:cs typeface="Times New Roman" pitchFamily="18" charset="0"/>
              </a:rPr>
              <a:t> sont observés durant le syndrome de fatigue chronique</a:t>
            </a:r>
          </a:p>
          <a:p>
            <a:pPr marL="0" indent="0">
              <a:buNone/>
            </a:pPr>
            <a:endParaRPr lang="fr-BE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BE" sz="2000" dirty="0" smtClean="0">
                <a:latin typeface="Times New Roman" pitchFamily="18" charset="0"/>
                <a:cs typeface="Times New Roman" pitchFamily="18" charset="0"/>
              </a:rPr>
              <a:t>Des études récentes suggèrent que l’activité de la </a:t>
            </a:r>
            <a:r>
              <a:rPr lang="fr-BE" sz="2000" dirty="0" err="1" smtClean="0">
                <a:latin typeface="Times New Roman" pitchFamily="18" charset="0"/>
                <a:cs typeface="Times New Roman" pitchFamily="18" charset="0"/>
              </a:rPr>
              <a:t>télomérase</a:t>
            </a:r>
            <a:r>
              <a:rPr lang="fr-BE" sz="2000" dirty="0" smtClean="0">
                <a:latin typeface="Times New Roman" pitchFamily="18" charset="0"/>
                <a:cs typeface="Times New Roman" pitchFamily="18" charset="0"/>
              </a:rPr>
              <a:t> peut être  améliorée par  une pratique intense de la méditation, des exercices physiques et une modification du style de vie</a:t>
            </a:r>
          </a:p>
        </p:txBody>
      </p:sp>
      <p:pic>
        <p:nvPicPr>
          <p:cNvPr id="4" name="Picture 3" descr="C:\Users\guillam\Desktop\imagesCARNYI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764704"/>
            <a:ext cx="1368152" cy="1080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/>
          </p:nvPr>
        </p:nvSpPr>
        <p:spPr>
          <a:xfrm>
            <a:off x="395536" y="404664"/>
            <a:ext cx="8496944" cy="5904061"/>
          </a:xfrm>
        </p:spPr>
        <p:txBody>
          <a:bodyPr/>
          <a:lstStyle/>
          <a:p>
            <a:pPr eaLnBrk="1" hangingPunct="1"/>
            <a:endParaRPr lang="en-GB" altLang="fr-FR" sz="2400" dirty="0" smtClean="0">
              <a:latin typeface="Times New Roman" pitchFamily="18" charset="0"/>
            </a:endParaRPr>
          </a:p>
          <a:p>
            <a:pPr lvl="1" eaLnBrk="1" hangingPunct="1"/>
            <a:endParaRPr lang="en-GB" altLang="fr-FR" sz="2000" dirty="0">
              <a:latin typeface="Times New Roman" pitchFamily="18" charset="0"/>
            </a:endParaRPr>
          </a:p>
          <a:p>
            <a:pPr eaLnBrk="1" hangingPunct="1"/>
            <a:endParaRPr lang="en-GB" altLang="fr-FR" sz="2400" dirty="0" smtClean="0">
              <a:latin typeface="Times New Roman" pitchFamily="18" charset="0"/>
            </a:endParaRPr>
          </a:p>
          <a:p>
            <a:r>
              <a:rPr lang="fr-FR" altLang="fr-FR" sz="2000" b="1" dirty="0" smtClean="0">
                <a:latin typeface="Times New Roman" pitchFamily="18" charset="0"/>
              </a:rPr>
              <a:t>Médecine occidentale et médecine traditionnelle chinoise sont au départ deux démarches fondamentalement différentes</a:t>
            </a:r>
          </a:p>
          <a:p>
            <a:pPr>
              <a:buNone/>
            </a:pPr>
            <a:endParaRPr lang="fr-FR" altLang="fr-FR" sz="2000" dirty="0" smtClean="0">
              <a:latin typeface="Times New Roman" pitchFamily="18" charset="0"/>
            </a:endParaRPr>
          </a:p>
          <a:p>
            <a:r>
              <a:rPr lang="fr-FR" altLang="fr-FR" sz="2000" dirty="0" smtClean="0">
                <a:latin typeface="Times New Roman" pitchFamily="18" charset="0"/>
              </a:rPr>
              <a:t>La médecine occidentale depuis deux ou trois siècles, a émis l’hypothèse qu’une maladie était le résultat du dysfonctionnement d’un mécanisme biologique donné et qu’un médicament avait pour objet de le réparer. Elle s’est attachée à développer des molécules purifiées issues de l’industrie pharmaceutique</a:t>
            </a:r>
          </a:p>
          <a:p>
            <a:endParaRPr lang="fr-FR" altLang="fr-FR" sz="2000" dirty="0" smtClean="0">
              <a:latin typeface="Times New Roman" pitchFamily="18" charset="0"/>
            </a:endParaRPr>
          </a:p>
          <a:p>
            <a:r>
              <a:rPr lang="fr-FR" altLang="fr-FR" sz="2000" dirty="0" smtClean="0">
                <a:latin typeface="Times New Roman" pitchFamily="18" charset="0"/>
              </a:rPr>
              <a:t>La </a:t>
            </a:r>
            <a:r>
              <a:rPr lang="fr-FR" altLang="fr-FR" sz="2000" dirty="0">
                <a:latin typeface="Times New Roman" pitchFamily="18" charset="0"/>
              </a:rPr>
              <a:t>médecine traditionnelle chinoise s’intéresse aux déséquilibres de l’ensemble du corps humain, et traite l’ensemble du corps humain pour rétablir son équilibre « le qi </a:t>
            </a:r>
            <a:r>
              <a:rPr lang="fr-FR" altLang="fr-FR" sz="2000" dirty="0" smtClean="0">
                <a:latin typeface="Times New Roman" pitchFamily="18" charset="0"/>
              </a:rPr>
              <a:t>», à </a:t>
            </a:r>
            <a:r>
              <a:rPr lang="fr-FR" altLang="fr-FR" sz="2000" dirty="0">
                <a:latin typeface="Times New Roman" pitchFamily="18" charset="0"/>
              </a:rPr>
              <a:t>travers les plantes et la pratique du </a:t>
            </a:r>
            <a:r>
              <a:rPr lang="fr-FR" altLang="fr-FR" sz="2000" b="1" i="1" dirty="0" err="1" smtClean="0">
                <a:latin typeface="Times New Roman" pitchFamily="18" charset="0"/>
              </a:rPr>
              <a:t>Qigong</a:t>
            </a:r>
            <a:r>
              <a:rPr lang="fr-FR" altLang="fr-FR" sz="2000" dirty="0">
                <a:latin typeface="Times New Roman" pitchFamily="18" charset="0"/>
              </a:rPr>
              <a:t> </a:t>
            </a:r>
            <a:r>
              <a:rPr lang="fr-FR" altLang="fr-FR" sz="2000" dirty="0" smtClean="0">
                <a:latin typeface="Times New Roman" pitchFamily="18" charset="0"/>
              </a:rPr>
              <a:t>et </a:t>
            </a:r>
            <a:r>
              <a:rPr lang="fr-FR" altLang="fr-FR" sz="2000" dirty="0" smtClean="0">
                <a:latin typeface="Times New Roman" pitchFamily="18" charset="0"/>
              </a:rPr>
              <a:t>du Taiji</a:t>
            </a:r>
            <a:endParaRPr lang="fr-FR" altLang="fr-FR" sz="2000" dirty="0">
              <a:latin typeface="Times New Roman" pitchFamily="18" charset="0"/>
            </a:endParaRPr>
          </a:p>
          <a:p>
            <a:pPr marL="136525" indent="0">
              <a:buNone/>
            </a:pPr>
            <a:endParaRPr lang="fr-FR" altLang="fr-FR" sz="2000" dirty="0">
              <a:latin typeface="Times New Roman" pitchFamily="18" charset="0"/>
            </a:endParaRPr>
          </a:p>
          <a:p>
            <a:endParaRPr lang="fr-FR" altLang="fr-FR" sz="2000" dirty="0">
              <a:latin typeface="Times New Roman" pitchFamily="18" charset="0"/>
            </a:endParaRPr>
          </a:p>
        </p:txBody>
      </p:sp>
      <p:pic>
        <p:nvPicPr>
          <p:cNvPr id="3" name="Picture 2" descr="C:\Users\Marie Paule\Desktop\Fig_2_3_tran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30425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arie Paule\Desktop\télécharge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158417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5122912" cy="1084982"/>
          </a:xfrm>
        </p:spPr>
        <p:txBody>
          <a:bodyPr/>
          <a:lstStyle/>
          <a:p>
            <a:r>
              <a:rPr lang="fr-BE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BE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BE" sz="2800" b="1" dirty="0" smtClean="0">
                <a:latin typeface="Times New Roman" pitchFamily="18" charset="0"/>
                <a:cs typeface="Times New Roman" pitchFamily="18" charset="0"/>
              </a:rPr>
              <a:t>Effets </a:t>
            </a:r>
            <a:r>
              <a:rPr lang="fr-BE" sz="2800" b="1" dirty="0" err="1" smtClean="0">
                <a:latin typeface="Times New Roman" pitchFamily="18" charset="0"/>
                <a:cs typeface="Times New Roman" pitchFamily="18" charset="0"/>
              </a:rPr>
              <a:t>immuno</a:t>
            </a:r>
            <a:r>
              <a:rPr lang="fr-BE" sz="2800" b="1" dirty="0" smtClean="0">
                <a:latin typeface="Times New Roman" pitchFamily="18" charset="0"/>
                <a:cs typeface="Times New Roman" pitchFamily="18" charset="0"/>
              </a:rPr>
              <a:t>-modulateur sur</a:t>
            </a:r>
            <a:br>
              <a:rPr lang="fr-BE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BE" sz="2800" b="1" dirty="0" smtClean="0">
                <a:latin typeface="Times New Roman" pitchFamily="18" charset="0"/>
                <a:cs typeface="Times New Roman" pitchFamily="18" charset="0"/>
              </a:rPr>
              <a:t> la réponse immunitaire</a:t>
            </a:r>
            <a:r>
              <a:rPr lang="fr-BE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BE" b="1" dirty="0" smtClean="0">
                <a:latin typeface="Times New Roman" pitchFamily="18" charset="0"/>
                <a:cs typeface="Times New Roman" pitchFamily="18" charset="0"/>
              </a:rPr>
            </a:br>
            <a:endParaRPr lang="fr-BE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fr-BE" sz="2000" b="1" i="1" dirty="0" err="1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fr-BE" sz="2000" dirty="0" smtClean="0">
                <a:latin typeface="Times New Roman" pitchFamily="18" charset="0"/>
                <a:cs typeface="Times New Roman" pitchFamily="18" charset="0"/>
              </a:rPr>
              <a:t> module la circulation des cellules immunitaires périphériques dans le sang :</a:t>
            </a:r>
          </a:p>
          <a:p>
            <a:pPr lvl="1"/>
            <a:r>
              <a:rPr lang="fr-BE" sz="1800" dirty="0" smtClean="0">
                <a:latin typeface="Times New Roman" pitchFamily="18" charset="0"/>
                <a:cs typeface="Times New Roman" pitchFamily="18" charset="0"/>
              </a:rPr>
              <a:t>Augmente les lymphocytes B, constituant important de l’immunité cellulaire adaptative, impliqués dans la production d’anticorps en réponse à un agent pathogène</a:t>
            </a:r>
            <a:endParaRPr lang="fr-BE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i="1" dirty="0" err="1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 augmente l’amplitude et la durée de réponse au vaccin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anti-grippe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chez les personnes âgées</a:t>
            </a:r>
          </a:p>
          <a:p>
            <a:pPr>
              <a:buNone/>
            </a:pP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Dysfonctionnement âge-dépendant de l’immunité est dû à un excès d’apoptose des lymphocytes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(augmentation de la susceptibilité des lymphocytes au signal de mort), </a:t>
            </a:r>
            <a:r>
              <a:rPr lang="fr-FR" sz="2000" b="1" i="1" dirty="0" err="1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Promeut le renouvellement et la régénération des Lymphocytes</a:t>
            </a:r>
          </a:p>
          <a:p>
            <a:pPr lvl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Taux moindre de dommages sévères à modérés de l’ ADN &gt; mécanisme de réparation de l’ADN efficace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Module le niveau d’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Interleukin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-6, un important marqueur d’inflammation</a:t>
            </a:r>
          </a:p>
          <a:p>
            <a:endParaRPr lang="fr-BE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guillam\Desktop\imagesCACH39V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88640"/>
            <a:ext cx="1999109" cy="1296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850106"/>
          </a:xfrm>
        </p:spPr>
        <p:txBody>
          <a:bodyPr/>
          <a:lstStyle/>
          <a:p>
            <a:r>
              <a:rPr lang="fr-FR" b="1" i="1" dirty="0" smtClean="0">
                <a:latin typeface="Times New Roman" pitchFamily="18" charset="0"/>
              </a:rPr>
              <a:t>Oncologie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980729"/>
            <a:ext cx="4040188" cy="432048"/>
          </a:xfrm>
        </p:spPr>
        <p:txBody>
          <a:bodyPr/>
          <a:lstStyle/>
          <a:p>
            <a:r>
              <a:rPr lang="fr-BE" dirty="0" smtClean="0">
                <a:latin typeface="Times New Roman" pitchFamily="18" charset="0"/>
                <a:cs typeface="Times New Roman" pitchFamily="18" charset="0"/>
              </a:rPr>
              <a:t>Données OMS</a:t>
            </a:r>
            <a:endParaRPr lang="fr-B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6059016" cy="4968552"/>
          </a:xfrm>
        </p:spPr>
        <p:txBody>
          <a:bodyPr/>
          <a:lstStyle/>
          <a:p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Cancer est mondialement une cause majeure de mort </a:t>
            </a:r>
          </a:p>
          <a:p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8.2 millions personnes sont mortes du cancer en 2012</a:t>
            </a:r>
          </a:p>
          <a:p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60% des nouveaux cas annuels surviennent en Afrique, </a:t>
            </a:r>
          </a:p>
          <a:p>
            <a:pPr>
              <a:buNone/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      Asie et Amérique Centrale et du Sud</a:t>
            </a:r>
          </a:p>
          <a:p>
            <a:pPr>
              <a:buNone/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Dans les pays développés,</a:t>
            </a:r>
          </a:p>
          <a:p>
            <a:pPr lvl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70% des décès sont des personnes âgés de &gt;70 ans</a:t>
            </a:r>
          </a:p>
          <a:p>
            <a:pPr lvl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Les personnes m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eurent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principalement </a:t>
            </a:r>
          </a:p>
          <a:p>
            <a:pPr marL="457200" lvl="1" indent="0">
              <a:buNone/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    de maladies chroniques: </a:t>
            </a:r>
          </a:p>
          <a:p>
            <a:pPr lvl="2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Maladies cardiovasculaires</a:t>
            </a:r>
          </a:p>
          <a:p>
            <a:pPr lvl="2"/>
            <a:r>
              <a:rPr lang="fr-FR" b="1" i="1" u="sng" dirty="0" smtClean="0">
                <a:latin typeface="Times New Roman" pitchFamily="18" charset="0"/>
                <a:cs typeface="Times New Roman" pitchFamily="18" charset="0"/>
              </a:rPr>
              <a:t>Cancers</a:t>
            </a:r>
          </a:p>
          <a:p>
            <a:pPr lvl="2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Démence</a:t>
            </a:r>
          </a:p>
          <a:p>
            <a:pPr lvl="2"/>
            <a:r>
              <a:rPr lang="fr-FR" dirty="0">
                <a:latin typeface="Times New Roman" pitchFamily="18" charset="0"/>
                <a:cs typeface="Times New Roman" pitchFamily="18" charset="0"/>
              </a:rPr>
              <a:t>BPCO</a:t>
            </a:r>
          </a:p>
          <a:p>
            <a:pPr lvl="2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Diabète</a:t>
            </a:r>
          </a:p>
        </p:txBody>
      </p:sp>
      <p:pic>
        <p:nvPicPr>
          <p:cNvPr id="9" name="Picture 2" descr="C:\Users\guillam\Desktop\WHO data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140968"/>
            <a:ext cx="3174368" cy="3168352"/>
          </a:xfrm>
          <a:prstGeom prst="rect">
            <a:avLst/>
          </a:prstGeom>
          <a:noFill/>
        </p:spPr>
      </p:pic>
      <p:pic>
        <p:nvPicPr>
          <p:cNvPr id="7" name="Picture 2" descr="C:\Users\guillam\Desktop\cancer-ribbons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76672"/>
            <a:ext cx="2736304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/>
          </p:nvPr>
        </p:nvSpPr>
        <p:spPr>
          <a:xfrm>
            <a:off x="457200" y="692696"/>
            <a:ext cx="8229600" cy="5832648"/>
          </a:xfrm>
        </p:spPr>
        <p:txBody>
          <a:bodyPr/>
          <a:lstStyle/>
          <a:p>
            <a:pPr>
              <a:buNone/>
            </a:pP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Prévention</a:t>
            </a:r>
          </a:p>
          <a:p>
            <a:pPr>
              <a:buNone/>
            </a:pPr>
            <a:endParaRPr lang="fr-FR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30% des cancers peuvent être prévenus, en particulier par:</a:t>
            </a:r>
          </a:p>
          <a:p>
            <a:pPr lvl="1"/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La pratique régulière d’une activité physique</a:t>
            </a:r>
          </a:p>
          <a:p>
            <a:pPr lvl="1"/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 maintien d’un poids corporel normal  associé à une alimentation saine, une absence de consommation de tabac et/ou d’alcool</a:t>
            </a:r>
          </a:p>
          <a:p>
            <a:pPr marL="457200" lvl="1" indent="0"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peut réduire considérablement le risque de cancer </a:t>
            </a:r>
          </a:p>
          <a:p>
            <a:pPr marL="457200" lvl="1" indent="0">
              <a:buNone/>
            </a:pPr>
            <a:endParaRPr lang="fr-FR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Soins prodigués aux patients cancéreux</a:t>
            </a:r>
          </a:p>
          <a:p>
            <a:pPr>
              <a:buNone/>
            </a:pPr>
            <a:endParaRPr lang="fr-FR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L’activité physique est recommandée pour:</a:t>
            </a:r>
          </a:p>
          <a:p>
            <a:pPr lvl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Réduire les symptômes: fatigue</a:t>
            </a:r>
          </a:p>
          <a:p>
            <a:pPr lvl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Accroitre la tolérance aux exercices</a:t>
            </a:r>
          </a:p>
          <a:p>
            <a:pPr lvl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Améliorer la qualité de vie </a:t>
            </a:r>
          </a:p>
          <a:p>
            <a:pPr lvl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Potentiellement réduire la durée de séjour et les complications 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post-opératoires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>
          <a:xfrm>
            <a:off x="402230" y="188640"/>
            <a:ext cx="8363272" cy="6480720"/>
          </a:xfrm>
        </p:spPr>
        <p:txBody>
          <a:bodyPr/>
          <a:lstStyle/>
          <a:p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Bénéfices du </a:t>
            </a:r>
            <a:r>
              <a:rPr lang="fr-FR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</a:t>
            </a:r>
            <a:r>
              <a:rPr lang="fr-F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endParaRPr lang="fr-FR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</a:t>
            </a:r>
            <a:r>
              <a:rPr lang="fr-F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peut contribuer au contrôle des symptômes associés au cancer  et/ou aux traitements anti-cancéreux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None/>
            </a:pPr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Améliore la mobilité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fonctionnement musculaire,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différents types de cancer:</a:t>
            </a:r>
          </a:p>
          <a:p>
            <a:pPr marL="800100" lvl="3" indent="-342900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Améliore la force musculaire, la mobilité, la capacité fonctionnelle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épaules post mastectomie-radiothérapie</a:t>
            </a:r>
          </a:p>
          <a:p>
            <a:pPr marL="800100" lvl="3" indent="-342900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Améliore la mobilité cervicale, maintien la mobilité des articulations temporo-mandibulaire et scapulaire après des traitements agressifs de  cancers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nasopharyngés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fibrose musculaire cervicale, trismus, réduction de l’ouverture de la cavité buccale</a:t>
            </a:r>
          </a:p>
          <a:p>
            <a:pPr marL="800100" lvl="3" indent="-342900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Améliore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fonctions pulmonaires en période postopératoire dans les cas de cancer du poumon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Améliore la gestion des symptômes d’anxiété, de trouble du sommeil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Réduction des symptômes dépressifs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323528" y="274638"/>
            <a:ext cx="8496944" cy="6178698"/>
          </a:xfrm>
        </p:spPr>
        <p:txBody>
          <a:bodyPr/>
          <a:lstStyle/>
          <a:p>
            <a:pPr marL="0" indent="0">
              <a:buNone/>
            </a:pPr>
            <a:endParaRPr lang="en-GB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des propriétés anti-cancéreuses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Exerce un puissant effet cytotoxique sur les cellules cancéreuses : pancréatiques - prostatiques – mammaires</a:t>
            </a:r>
          </a:p>
          <a:p>
            <a:pPr lvl="1"/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Induit </a:t>
            </a:r>
            <a:r>
              <a:rPr lang="fr-B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l’apoptose </a:t>
            </a:r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B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cellules </a:t>
            </a:r>
            <a:r>
              <a:rPr lang="fr-B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 cancer pulmonaire à petites cellules</a:t>
            </a:r>
            <a:r>
              <a:rPr lang="fr-B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(aussi</a:t>
            </a:r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sein, prostate, pancréas)</a:t>
            </a:r>
          </a:p>
          <a:p>
            <a:pPr lvl="2"/>
            <a:r>
              <a:rPr lang="fr-B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B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éduction de l’expression des </a:t>
            </a:r>
            <a:r>
              <a:rPr lang="fr-B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oncogènes MYCL1 et </a:t>
            </a:r>
            <a:r>
              <a:rPr lang="fr-B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 par les 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cellules cancéreuses</a:t>
            </a:r>
          </a:p>
          <a:p>
            <a:pPr lvl="2"/>
            <a:r>
              <a:rPr lang="fr-B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Augmentation du taux </a:t>
            </a:r>
            <a:r>
              <a:rPr lang="fr-B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gènes </a:t>
            </a:r>
            <a:r>
              <a:rPr lang="fr-B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apoptotiques DAPK2 et CIDE-B </a:t>
            </a:r>
          </a:p>
          <a:p>
            <a:pPr marL="1828800" lvl="4" indent="0">
              <a:buNone/>
            </a:pPr>
            <a:r>
              <a:rPr lang="fr-B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lvl="2"/>
            <a:r>
              <a:rPr lang="fr-B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Inhibition </a:t>
            </a:r>
            <a:r>
              <a:rPr lang="fr-B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la prolifération des cellules cancéreuses, </a:t>
            </a:r>
            <a:r>
              <a:rPr lang="fr-B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conduit à </a:t>
            </a:r>
            <a:r>
              <a:rPr lang="fr-B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mort cellulaire</a:t>
            </a:r>
          </a:p>
          <a:p>
            <a:pPr marL="914400" lvl="2" indent="0">
              <a:buNone/>
            </a:pP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Améliore les fonctions immunitaires en comparaison </a:t>
            </a:r>
            <a:r>
              <a:rPr lang="fr-B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avec des </a:t>
            </a:r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traités uniquement par méthodes </a:t>
            </a:r>
            <a:r>
              <a:rPr lang="fr-B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conventionnelles:</a:t>
            </a:r>
            <a:endParaRPr lang="fr-B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B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B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éduction </a:t>
            </a:r>
            <a:r>
              <a:rPr lang="fr-B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marqueurs inflammatoires: CRP, cortisol</a:t>
            </a:r>
          </a:p>
          <a:p>
            <a:pPr lvl="1"/>
            <a:r>
              <a:rPr lang="fr-B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B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eilleur  </a:t>
            </a:r>
            <a:r>
              <a:rPr lang="fr-B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taux GB après chimiothérapie ( réduction niveau neutropénie)</a:t>
            </a:r>
          </a:p>
          <a:p>
            <a:pPr lvl="1"/>
            <a:r>
              <a:rPr lang="fr-B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Stimule la prolifération des </a:t>
            </a:r>
            <a:r>
              <a:rPr lang="fr-B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PBMCs</a:t>
            </a:r>
            <a:r>
              <a:rPr lang="fr-B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B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leur </a:t>
            </a:r>
            <a:r>
              <a:rPr lang="fr-B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activité cytotoxiques/NSCLC</a:t>
            </a:r>
            <a:endParaRPr lang="fr-B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B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Augmentation </a:t>
            </a:r>
            <a:r>
              <a:rPr lang="fr-B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cellules </a:t>
            </a:r>
            <a:r>
              <a:rPr lang="fr-B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NK</a:t>
            </a:r>
            <a:endParaRPr lang="fr-B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fr-B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2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5688632" cy="850106"/>
          </a:xfrm>
        </p:spPr>
        <p:txBody>
          <a:bodyPr/>
          <a:lstStyle/>
          <a:p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BPCO: </a:t>
            </a:r>
            <a:r>
              <a:rPr lang="fr-F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Réhabilitation pulmonaire</a:t>
            </a:r>
            <a:endParaRPr lang="fr-FR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/>
          <a:lstStyle/>
          <a:p>
            <a:pPr>
              <a:buNone/>
            </a:pPr>
            <a:endParaRPr lang="fr-FR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L’utilité clinique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exercices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physiques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reconnue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 la prise en charge des patients souffrant de maladie chronique obstructive (BPCO)</a:t>
            </a:r>
          </a:p>
          <a:p>
            <a:pPr lvl="1"/>
            <a:r>
              <a:rPr lang="fr-FR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fr-FR" sz="1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</a:t>
            </a:r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 un exercice aérobic d’intensité faible à modérée, plus indiqué chez BPCO que un exercice d’intensité élevé qui pourrait intensifier la réponse inflammatoire systémique et aggraver la cachexie musculaire</a:t>
            </a:r>
          </a:p>
          <a:p>
            <a:pPr marL="457200" lvl="1" indent="0">
              <a:buNone/>
            </a:pPr>
            <a:endParaRPr lang="fr-FR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1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</a:t>
            </a:r>
            <a:r>
              <a:rPr lang="fr-FR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peut être pratiqué en complément du programme de </a:t>
            </a:r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réhabilitation pulmonaire</a:t>
            </a:r>
            <a:endParaRPr lang="fr-FR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fr-FR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e</a:t>
            </a:r>
            <a:r>
              <a:rPr lang="fr-FR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xercices </a:t>
            </a:r>
            <a:r>
              <a:rPr lang="fr-FR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1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</a:t>
            </a:r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sont plus bénéfiques  pour </a:t>
            </a:r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combattre la </a:t>
            </a:r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rétention d’air et la limitation du flux d’air  causé par la BPCO 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les </a:t>
            </a:r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exercices conventionnels</a:t>
            </a:r>
            <a:r>
              <a:rPr lang="fr-BE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Réduit le symptôme de dyspnée</a:t>
            </a:r>
          </a:p>
          <a:p>
            <a:pPr lvl="2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Accroit de 11% le volume moyen en expiration forcée</a:t>
            </a:r>
          </a:p>
          <a:p>
            <a:pPr lvl="2"/>
            <a:r>
              <a:rPr lang="fr-B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Améliorer la capacité d’exercice 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incluant</a:t>
            </a:r>
            <a:r>
              <a:rPr lang="fr-B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test de marche de 6 minutes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Diminue le nombre d’exacerbations</a:t>
            </a:r>
          </a:p>
          <a:p>
            <a:pPr lvl="2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Peut être pratiqué à domicile</a:t>
            </a:r>
            <a:endParaRPr lang="fr-FR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None/>
            </a:pP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fr-FR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guillam\Desktop\bpc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4697" y="188640"/>
            <a:ext cx="2160240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71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274638"/>
            <a:ext cx="6660232" cy="1066130"/>
          </a:xfrm>
        </p:spPr>
        <p:txBody>
          <a:bodyPr/>
          <a:lstStyle/>
          <a:p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Affection musculo-squelettique chronique: Arthrose</a:t>
            </a:r>
            <a:endParaRPr lang="fr-FR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256584"/>
          </a:xfrm>
        </p:spPr>
        <p:txBody>
          <a:bodyPr/>
          <a:lstStyle/>
          <a:p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Représente la pathologie articulaire la plus fréquente à travers le monde</a:t>
            </a:r>
          </a:p>
          <a:p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Destruction du cartilage, accompagné de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spasmes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des muscles attenants avec perte de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flexibilité des tendons - ligaments</a:t>
            </a:r>
          </a:p>
          <a:p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Elle affecte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communément les hanches, les genoux, les articulations des mains et de la colonne vertébrale</a:t>
            </a:r>
          </a:p>
          <a:p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Les s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ymptômes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consistent en douleur, faiblesse musculaire, défaillance physique</a:t>
            </a:r>
          </a:p>
          <a:p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Représente une cause majeure d’invalidité des personnes âgées</a:t>
            </a:r>
          </a:p>
          <a:p>
            <a:pPr lvl="2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Symptomatique chez 10%  des hommes et 18% des femmes âgés de 60 ans ou plus</a:t>
            </a:r>
          </a:p>
          <a:p>
            <a:pPr lvl="2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80%  éprouvent des limitations de leur mouvements</a:t>
            </a:r>
          </a:p>
          <a:p>
            <a:pPr lvl="2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25% rapportent une incapacité à effectuer les principales activités de la vie quotidienne</a:t>
            </a:r>
          </a:p>
          <a:p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Il n’existe pas de traitement curatif, les options thérapeutiques incluent des thérapies non- pharmacologiques pour</a:t>
            </a:r>
          </a:p>
          <a:p>
            <a:pPr lvl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Réduire la douleur </a:t>
            </a:r>
          </a:p>
          <a:p>
            <a:pPr lvl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Maintenir -Améliorer la mobilité des articulations </a:t>
            </a:r>
          </a:p>
          <a:p>
            <a:pPr lvl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Accroitre la force musculaire </a:t>
            </a:r>
          </a:p>
        </p:txBody>
      </p:sp>
      <p:pic>
        <p:nvPicPr>
          <p:cNvPr id="6" name="Picture 2" descr="C:\Users\guillam\Desktop\imagesCAXME1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88640"/>
            <a:ext cx="1584176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i="1" dirty="0" smtClean="0">
                <a:latin typeface="Times New Roman" pitchFamily="18" charset="0"/>
                <a:cs typeface="Times New Roman" pitchFamily="18" charset="0"/>
              </a:rPr>
              <a:t>Effets du </a:t>
            </a:r>
            <a:r>
              <a:rPr lang="fr-FR" sz="3600" b="1" i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3600" b="1" i="1" dirty="0" err="1" smtClean="0">
                <a:latin typeface="Times New Roman" pitchFamily="18" charset="0"/>
                <a:cs typeface="Times New Roman" pitchFamily="18" charset="0"/>
              </a:rPr>
              <a:t>igong</a:t>
            </a:r>
            <a:r>
              <a:rPr lang="fr-FR" sz="3600" b="1" i="1" dirty="0" smtClean="0">
                <a:latin typeface="Times New Roman" pitchFamily="18" charset="0"/>
                <a:cs typeface="Times New Roman" pitchFamily="18" charset="0"/>
              </a:rPr>
              <a:t> sur la gestion d e l’arthrose du genou</a:t>
            </a:r>
            <a:endParaRPr lang="fr-FR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5050904" cy="4137323"/>
          </a:xfrm>
        </p:spPr>
        <p:txBody>
          <a:bodyPr/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Force musculaire accrue 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Meilleure coordination des muscles</a:t>
            </a:r>
          </a:p>
          <a:p>
            <a:pPr marL="0" indent="0"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Améliore la stabilité du genou à l’état de base</a:t>
            </a:r>
          </a:p>
          <a:p>
            <a:pPr lvl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Réduction </a:t>
            </a:r>
          </a:p>
          <a:p>
            <a:pPr lvl="2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 la douleur </a:t>
            </a:r>
          </a:p>
          <a:p>
            <a:pPr lvl="2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 la raideur</a:t>
            </a:r>
          </a:p>
          <a:p>
            <a:pPr lvl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Amélioration de la capacité d’effort en aérobie :    </a:t>
            </a:r>
          </a:p>
          <a:p>
            <a:pPr lvl="2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Test de marche de 6-min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uillam\Desktop\arthos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780928"/>
            <a:ext cx="3024336" cy="3024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/>
          </p:nvPr>
        </p:nvSpPr>
        <p:spPr>
          <a:xfrm>
            <a:off x="251520" y="476672"/>
            <a:ext cx="8712968" cy="6192688"/>
          </a:xfrm>
        </p:spPr>
        <p:txBody>
          <a:bodyPr/>
          <a:lstStyle/>
          <a:p>
            <a:pPr marL="0" indent="0">
              <a:buNone/>
            </a:pPr>
            <a:r>
              <a:rPr lang="fr-F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personnes âgées sont fréquemment </a:t>
            </a:r>
          </a:p>
          <a:p>
            <a:pPr marL="0" indent="0">
              <a:buNone/>
            </a:pPr>
            <a:r>
              <a:rPr lang="fr-F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affectées par des maladies chroniques</a:t>
            </a:r>
          </a:p>
          <a:p>
            <a:pPr marL="0" indent="0">
              <a:buNone/>
            </a:pPr>
            <a:endPara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L’exercice physique est recommandé comme étant la prévention et le traitement le plus universel et efficace contre les maladies chroniques et infirmités liées à l’âge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Déclin de l’aptitude des personnes âgées à répondre aux 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exercices, 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 à l’affaiblissement de la force musculaire et un temps de réaction plus lent</a:t>
            </a:r>
          </a:p>
          <a:p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exercices doivent être différents de ceux pratiqués par des personnes jeunes </a:t>
            </a:r>
          </a:p>
          <a:p>
            <a:pPr lvl="1"/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minimiser la possibilité de stress induit par les exercices et n’obtenir que les bénéfices de ces exercices</a:t>
            </a:r>
          </a:p>
          <a:p>
            <a:pPr lvl="1"/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obtenir des effets similaires</a:t>
            </a:r>
          </a:p>
          <a:p>
            <a:pPr lvl="2"/>
            <a:r>
              <a:rPr lang="fr-F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Augmentation de la durée et de la fréquence</a:t>
            </a:r>
          </a:p>
          <a:p>
            <a:pPr lvl="2"/>
            <a:r>
              <a:rPr lang="fr-F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L’apprentissage  nécessite au moins 1 année de pratique à raison de 3 séances /</a:t>
            </a:r>
            <a:r>
              <a:rPr lang="fr-FR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  <a:endParaRPr lang="fr-FR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fr-FR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exercices réguliers, par amélioration de la capacité anti-oxydante, peuvent aider à réduire le stress oxydatif  qui suscite la production et l’accumulation de dommages oxydatifs de composants biologiques (protéines , 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ADN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conduisant à la sénescence cellulaire</a:t>
            </a:r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3" name="Picture 2" descr="http://pixabay.com/static/uploads/photo/2014/03/24/13/42/elderly-people-294088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46199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3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/>
          </p:nvPr>
        </p:nvSpPr>
        <p:spPr>
          <a:xfrm>
            <a:off x="467544" y="260648"/>
            <a:ext cx="8229600" cy="6034087"/>
          </a:xfrm>
        </p:spPr>
        <p:txBody>
          <a:bodyPr/>
          <a:lstStyle/>
          <a:p>
            <a:pPr>
              <a:buNone/>
            </a:pPr>
            <a:endParaRPr lang="fr-FR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Pratique régulière du </a:t>
            </a:r>
            <a:r>
              <a:rPr lang="fr-FR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</a:t>
            </a:r>
            <a:endParaRPr lang="fr-FR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r-FR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Aide à réduire le rythme cardiaque et le travail cardiaque 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Améliore la force du muscle cardiaque, avec accroissement de la  fraction d’éjection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Utilisation plus efficace du sang au niveau tissulaire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Diminution significative de la tension artérielle systolique et diastolique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Amélioration de la variabilité du rythme cardiaque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Elévation du taux de HDL cholestérol des personnes âgées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Aide à prévenir les maladies coronariennes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Empêche l’accumulation de cholestérol dans les tissus périphériques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Différence de perte de densité osseuse des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femmes /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groupe sédentaire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Améliore les performances physiques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 et flexibilité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Stabilité de la posture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Ralentit le développement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l’ostéoporose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Attention: résultats sont âge dépendant</a:t>
            </a:r>
          </a:p>
          <a:p>
            <a:pPr>
              <a:buNone/>
            </a:pP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None/>
            </a:pP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pixabay.com/static/uploads/photo/2014/03/24/13/42/elderly-people-294088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46199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1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</a:rPr>
            </a:b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"/>
          </p:nvPr>
        </p:nvSpPr>
        <p:spPr>
          <a:xfrm>
            <a:off x="457200" y="692696"/>
            <a:ext cx="6131024" cy="5616029"/>
          </a:xfrm>
        </p:spPr>
        <p:txBody>
          <a:bodyPr/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 la culture chinoise, le </a:t>
            </a:r>
            <a:r>
              <a:rPr lang="fr-FR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est une pratique corporelle ancestrale de plusieurs millénaires, qui a démontré un bénéfice pour maintenir la santé physique</a:t>
            </a:r>
          </a:p>
          <a:p>
            <a:pPr>
              <a:buNone/>
            </a:pP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2000" b="1" dirty="0" smtClean="0">
                <a:latin typeface="Times New Roman" pitchFamily="18" charset="0"/>
                <a:cs typeface="Times New Roman" pitchFamily="18" charset="0"/>
              </a:rPr>
              <a:t>Poteries &gt; 5000 ans province de </a:t>
            </a:r>
            <a:r>
              <a:rPr lang="fr-BE" sz="2000" b="1" i="1" dirty="0" smtClean="0">
                <a:latin typeface="Times New Roman" pitchFamily="18" charset="0"/>
                <a:cs typeface="Times New Roman" pitchFamily="18" charset="0"/>
              </a:rPr>
              <a:t>Qinghai</a:t>
            </a:r>
          </a:p>
          <a:p>
            <a:pPr lvl="1"/>
            <a:r>
              <a:rPr lang="fr-BE" sz="1800" dirty="0" smtClean="0">
                <a:latin typeface="Times New Roman" pitchFamily="18" charset="0"/>
                <a:cs typeface="Times New Roman" pitchFamily="18" charset="0"/>
              </a:rPr>
              <a:t>Pot  : hommes noires dansant, étendant les membres                 	  = guidance pour faire circuler l’énergie et le sang</a:t>
            </a:r>
          </a:p>
          <a:p>
            <a:pPr lvl="1"/>
            <a:r>
              <a:rPr lang="fr-BE" sz="1800" dirty="0" smtClean="0">
                <a:latin typeface="Times New Roman" pitchFamily="18" charset="0"/>
                <a:cs typeface="Times New Roman" pitchFamily="18" charset="0"/>
              </a:rPr>
              <a:t>Vase en poterie : relief de forme hybride corps supérieur masculin-corps inférieur féminin (union du yin et  du yang au sein d’un même individu) debout qui effectue des exercices de respiration bouche ouverte</a:t>
            </a:r>
          </a:p>
          <a:p>
            <a:pPr lvl="1">
              <a:buNone/>
            </a:pPr>
            <a:endParaRPr lang="fr-BE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BE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BE" sz="2000" dirty="0" smtClean="0">
                <a:latin typeface="Times New Roman" pitchFamily="18" charset="0"/>
                <a:cs typeface="Times New Roman" pitchFamily="18" charset="0"/>
              </a:rPr>
              <a:t>Le plus ancien texte sur </a:t>
            </a:r>
            <a:r>
              <a:rPr lang="fr-BE" sz="2000" b="1" i="1" dirty="0" err="1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fr-BE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2000" dirty="0" smtClean="0">
                <a:latin typeface="Times New Roman" pitchFamily="18" charset="0"/>
                <a:cs typeface="Times New Roman" pitchFamily="18" charset="0"/>
              </a:rPr>
              <a:t>a été retrouvé sur un pendentif de jade  datant 600 avant JC</a:t>
            </a:r>
          </a:p>
          <a:p>
            <a:pPr lvl="1"/>
            <a:r>
              <a:rPr lang="fr-BE" sz="1800" dirty="0" smtClean="0">
                <a:latin typeface="Times New Roman" pitchFamily="18" charset="0"/>
                <a:cs typeface="Times New Roman" pitchFamily="18" charset="0"/>
              </a:rPr>
              <a:t>Décrit « la conduite du souffle », des pratiques énergétiques par l’exercice</a:t>
            </a:r>
          </a:p>
        </p:txBody>
      </p:sp>
      <p:pic>
        <p:nvPicPr>
          <p:cNvPr id="1026" name="Picture 2" descr="C:\Users\guillam\Desktop\poterie qinghai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92696"/>
            <a:ext cx="2133600" cy="1371600"/>
          </a:xfrm>
          <a:prstGeom prst="rect">
            <a:avLst/>
          </a:prstGeom>
          <a:noFill/>
        </p:spPr>
      </p:pic>
      <p:pic>
        <p:nvPicPr>
          <p:cNvPr id="1027" name="Picture 3" descr="C:\Users\guillam\Desktop\poterie 5000ans qigong.p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492896"/>
            <a:ext cx="1543050" cy="1727076"/>
          </a:xfrm>
          <a:prstGeom prst="rect">
            <a:avLst/>
          </a:prstGeom>
          <a:noFill/>
        </p:spPr>
      </p:pic>
      <p:pic>
        <p:nvPicPr>
          <p:cNvPr id="1028" name="Picture 4" descr="C:\Users\guillam\Desktop\jade qigo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725144"/>
            <a:ext cx="1512168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/>
          </p:nvPr>
        </p:nvSpPr>
        <p:spPr>
          <a:xfrm>
            <a:off x="457200" y="332656"/>
            <a:ext cx="8507288" cy="6336704"/>
          </a:xfrm>
        </p:spPr>
        <p:txBody>
          <a:bodyPr/>
          <a:lstStyle/>
          <a:p>
            <a:pPr marL="0" indent="0" eaLnBrk="1" hangingPunct="1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err="1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 travaille l’équilibre </a:t>
            </a:r>
          </a:p>
          <a:p>
            <a:pPr marL="0" indent="0" eaLnBrk="1" hangingPunct="1"/>
            <a:endParaRPr lang="fr-FR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00050" lvl="1" indent="0" eaLnBrk="1" hangingPunct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Amélioration des symptômes axiaux tel que la stabilité posturale</a:t>
            </a:r>
          </a:p>
          <a:p>
            <a:pPr marL="800100" lvl="2" indent="0" eaLnBrk="1" hangingPunct="1"/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Augmente la distance d’excursion</a:t>
            </a:r>
          </a:p>
          <a:p>
            <a:pPr marL="1257300" lvl="3" indent="0" eaLnBrk="1" hangingPunct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Réduction de la déviation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es mouvements</a:t>
            </a:r>
          </a:p>
          <a:p>
            <a:pPr marL="1257300" lvl="3" indent="0" eaLnBrk="1" hangingPunct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Résultats sont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meilleurs /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groupe pratique l’entrainement en résistance et des étirements </a:t>
            </a:r>
          </a:p>
          <a:p>
            <a:pPr marL="800100" lvl="2" indent="0" eaLnBrk="1" hangingPunct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Contrôle directionnel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mesure de l’exactitude des mouvements</a:t>
            </a:r>
          </a:p>
          <a:p>
            <a:pPr marL="1257300" lvl="3" indent="0" eaLnBrk="1" hangingPunct="1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Plus grande précision du sens musculaire de la rotation des articulations</a:t>
            </a:r>
          </a:p>
          <a:p>
            <a:pPr marL="1257300" lvl="3" indent="0" eaLnBrk="1" hangingPunct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Amélioration de la stabilité latérale </a:t>
            </a:r>
          </a:p>
          <a:p>
            <a:pPr marL="1257300" lvl="3" indent="0" eaLnBrk="1" hangingPunct="1">
              <a:buNone/>
            </a:pP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lvl="1" indent="0" eaLnBrk="1" hangingPunct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Réduction des troubles de l’équilibre et du nombre de chutes:</a:t>
            </a:r>
          </a:p>
          <a:p>
            <a:pPr marL="800100" lvl="2" indent="0" eaLnBrk="1" hangingPunct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Force des extenseurs et fléchisseurs bilatéraux des genoux</a:t>
            </a:r>
          </a:p>
          <a:p>
            <a:pPr marL="800100" lvl="2" indent="0" eaLnBrk="1" hangingPunct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Transition de la position assise à la position debout et inversement</a:t>
            </a:r>
          </a:p>
          <a:p>
            <a:pPr marL="800100" lvl="2" indent="0" eaLnBrk="1" hangingPunct="1"/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Démarche: longueur de foulée, vitesse de déplacement</a:t>
            </a:r>
          </a:p>
          <a:p>
            <a:pPr marL="800100" lvl="2" indent="0" eaLnBrk="1" hangingPunct="1">
              <a:buNone/>
            </a:pP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lvl="1" indent="0" eaLnBrk="1" hangingPunct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Amélioration de la coordination, capacité fonctionnelle à réaliser les activités de la vie quotidienne</a:t>
            </a:r>
          </a:p>
          <a:p>
            <a:pPr marL="800100" lvl="2" indent="0" eaLnBrk="1" hangingPunct="1"/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Allonger les bras pour prendre les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objets</a:t>
            </a:r>
          </a:p>
        </p:txBody>
      </p:sp>
      <p:pic>
        <p:nvPicPr>
          <p:cNvPr id="3" name="Picture 2" descr="http://pixabay.com/static/uploads/photo/2014/03/24/13/42/elderly-people-294088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461999" cy="96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6048672" cy="922114"/>
          </a:xfrm>
        </p:spPr>
        <p:txBody>
          <a:bodyPr/>
          <a:lstStyle/>
          <a:p>
            <a:pPr marL="0" indent="0" eaLnBrk="1" hangingPunct="1"/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Déclin progressif  des fonctions cognitives des sujets à risque</a:t>
            </a:r>
            <a:r>
              <a:rPr lang="en-GB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b="1" i="1" dirty="0">
                <a:latin typeface="Times New Roman" pitchFamily="18" charset="0"/>
                <a:cs typeface="Times New Roman" pitchFamily="18" charset="0"/>
              </a:rPr>
            </a:br>
            <a:endParaRPr lang="fr-B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/>
          <a:lstStyle/>
          <a:p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Notre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population est vieillissante, en 2030 le nombre de personnes âgées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≥ 65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aura doublé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Bien que il existe une grande variabilité du processus de vieillissement, les dysfonctionnements cognitifs sont fréquents, incluant:</a:t>
            </a:r>
          </a:p>
          <a:p>
            <a:pPr lvl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Déclin des fonctions exécutives</a:t>
            </a:r>
          </a:p>
          <a:p>
            <a:pPr lvl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Déclin de la vitesse d’intégration des informations</a:t>
            </a:r>
          </a:p>
          <a:p>
            <a:pPr lvl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Déclin de l’attention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% des personnes âgées ≥ 65 ans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présentent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des détériorations cognitives,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qui:</a:t>
            </a:r>
          </a:p>
          <a:p>
            <a:pPr lvl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Cause des dysfonctionnements mineurs mais notables de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≥ 1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fonction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cognitive</a:t>
            </a: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Avec un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risque de10% par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an de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développer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démence</a:t>
            </a:r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Cela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contribue à la détérioration de la qualité de vie,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l’accroissement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des  symptômes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neuropsychiatrique et d’handicap = surcoût soins de santé</a:t>
            </a:r>
          </a:p>
          <a:p>
            <a:pPr lvl="1">
              <a:buNone/>
            </a:pP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1800" dirty="0"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uillam\Desktop\memo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296144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96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fr-FR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Des stratégies sont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nécessaires: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Pour maintenir ou améliorer les fonctions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cognitives altérées</a:t>
            </a: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Pour prévenir le déclin cognitif</a:t>
            </a:r>
          </a:p>
          <a:p>
            <a:pPr lvl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Pour préserver la capacité fonctionnelle, l’indépendance et la qualité de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vie</a:t>
            </a:r>
            <a:endParaRPr lang="fr-FR" sz="18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fr-FR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Exercices peuvent  apporter des bénéfices sur le plan cognitif et sont  recommandés comme thérapie:</a:t>
            </a:r>
          </a:p>
          <a:p>
            <a:pPr lvl="1" eaLnBrk="1" hangingPunct="1"/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Amélioration durable des fonctions cognitives telles que: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les fonctions exécutives, la mémoire, l’apprentissage</a:t>
            </a:r>
          </a:p>
          <a:p>
            <a:pPr marL="457200" lvl="1" indent="0" eaLnBrk="1" hangingPunct="1">
              <a:buNone/>
            </a:pPr>
            <a:endParaRPr lang="fr-FR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mécanismes biologiques impliqués sont multiples:</a:t>
            </a:r>
          </a:p>
          <a:p>
            <a:pPr lvl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Augmente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la production de facteurs neuro-trophiques qui interviennent dans la survie neuronale, la plasticité synaptique, la formation de nouveaux vaisseaux,  la formation de nouveaux neurones au niveau de l’hippocampe impliqué dans la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mémoire</a:t>
            </a:r>
          </a:p>
          <a:p>
            <a:pPr marL="457200" lvl="1" indent="0">
              <a:buNone/>
            </a:pPr>
            <a:endParaRPr lang="fr-FR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L’association d’un défi physique et 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mental tel que le </a:t>
            </a:r>
            <a:r>
              <a:rPr lang="fr-FR" sz="2000" b="1" i="1" dirty="0" err="1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peut avoir un effet additif sur la santé du cerveau et les fonctions cognitives  parce-que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chacun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affecte des voies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neuro-physiologiques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différentes 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FR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guillam\Desktop\memo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25286"/>
            <a:ext cx="1296144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8185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fr-FR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améliore les fonctions exécutives chez les adultes dépourvus de troubles cognitifs</a:t>
            </a:r>
          </a:p>
          <a:p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Les fonctions exécutives impliquent des processus qui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régulent, contrôlent et gèrent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les fonctions cognitives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telles que: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La mémoire de travail, à court terme</a:t>
            </a:r>
          </a:p>
          <a:p>
            <a:pPr lvl="1"/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L’attention</a:t>
            </a:r>
          </a:p>
          <a:p>
            <a:pPr lvl="1"/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La résolution de problèmes</a:t>
            </a:r>
          </a:p>
          <a:p>
            <a:pPr lvl="1"/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Le raisonnement verbal</a:t>
            </a:r>
          </a:p>
          <a:p>
            <a:pPr lvl="1"/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La flexibilité mentale</a:t>
            </a:r>
          </a:p>
          <a:p>
            <a:pPr lvl="1"/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L’aptitude à passer d’une tâche à l’autre</a:t>
            </a:r>
          </a:p>
          <a:p>
            <a:pPr lvl="1"/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L’initiation et la surveillance d’actions</a:t>
            </a:r>
          </a:p>
          <a:p>
            <a:pPr marL="0" indent="0">
              <a:buNone/>
            </a:pPr>
            <a:endParaRPr lang="fr-FR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Les fonctions exécutives sont un élément essentiel pour le maintien de l’équilibre et le contrôle de la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posture</a:t>
            </a:r>
          </a:p>
          <a:p>
            <a:pPr marL="0" indent="0">
              <a:buNone/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L’ampleur des résultats obtenus est équivalent à ceux obtenus avec des autres exercices et un entrainement cognitif</a:t>
            </a:r>
          </a:p>
          <a:p>
            <a:pPr lvl="1"/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fr-B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C’est parce que le</a:t>
            </a:r>
            <a:r>
              <a:rPr lang="fr-B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 appel à l’orientation spatio-temporelle, la mémoire, les ressource de contrôle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exécutif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à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l’attention, qu’il peut améliorer les patients aux fonctions cognitives altérées: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plaintes subjectives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fonctions exécutives</a:t>
            </a:r>
          </a:p>
          <a:p>
            <a:pPr marL="457200" lvl="1" indent="0">
              <a:buNone/>
            </a:pP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changements observés comprennent:</a:t>
            </a:r>
          </a:p>
          <a:p>
            <a:pPr lvl="1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 le plan neurophysiologique, une augmentation de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la production de facteurs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neuro-trophiques et la plasticité du cerveau</a:t>
            </a:r>
          </a:p>
          <a:p>
            <a:pPr marL="457200" lvl="1" indent="0">
              <a:buNone/>
            </a:pPr>
            <a:endParaRPr lang="fr-FR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réduction de l’anxiété et des symptômes dépressifs &gt; une action sur la production de cortisol et autres facteurs de stress </a:t>
            </a:r>
          </a:p>
          <a:p>
            <a:pPr marL="457200" lvl="1" indent="0">
              <a:buNone/>
            </a:pPr>
            <a:endParaRPr lang="fr-FR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contrôle dynamique de la posture, la mobilité et l’agilité</a:t>
            </a:r>
          </a:p>
          <a:p>
            <a:pPr marL="457200" lvl="1" indent="0">
              <a:buNone/>
            </a:pPr>
            <a:endParaRPr lang="fr-FR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Amélioration de la capacité à maintenir son attention, de l’aptitude à passer d’une tâche à l’autre ou à effectuer plusieurs tâches simultanément </a:t>
            </a:r>
          </a:p>
          <a:p>
            <a:pPr lvl="1"/>
            <a:endParaRPr lang="fr-B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4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922114"/>
          </a:xfrm>
        </p:spPr>
        <p:txBody>
          <a:bodyPr/>
          <a:lstStyle/>
          <a:p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Wuqinxi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, Les cinq Animaux</a:t>
            </a:r>
            <a:endParaRPr lang="fr-FR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/>
          <a:lstStyle/>
          <a:p>
            <a:pPr>
              <a:buNone/>
            </a:pPr>
            <a:endParaRPr lang="fr-BE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Prends son origine dans les temps ancien 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 célèbre médecin Chinois Hua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Tuo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de la dynastie Han a compilé les “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Cinq Animaux”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durant le 2ième siècle après JC. 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figures miment les mouvements du tigre, de l’ours, du cerf, du singe, et de la grue pour faciliter l’entretien-le développement du Qi et de l’esprit par les pratiquants.</a:t>
            </a:r>
          </a:p>
          <a:p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Chez les personnes âgées obèses </a:t>
            </a:r>
          </a:p>
          <a:p>
            <a:pPr lvl="2"/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Promeut l’activité des enzymes antioxydant , réduit le stress oxydatif</a:t>
            </a:r>
          </a:p>
          <a:p>
            <a:pPr lvl="2"/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Accroit la peroxydation des lipides : diminution du taux sanguin de lipides </a:t>
            </a:r>
          </a:p>
          <a:p>
            <a:pPr lvl="2"/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Augmente la quantité de bactéries de la flore intestinale</a:t>
            </a:r>
          </a:p>
          <a:p>
            <a:pPr marL="342900" lvl="1" indent="-342900">
              <a:buFont typeface="Arial" charset="0"/>
              <a:buChar char="•"/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Lombalgie &gt;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déséquilibre de la force des muscles du tronc: muscles fléchisseurs &gt; muscle extenseurs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Améliore la fonction du muscle lombosacré </a:t>
            </a:r>
            <a:r>
              <a:rPr lang="fr-FR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multifidus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57200" lvl="1" indent="0">
              <a:buNone/>
            </a:pP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un muscle extenseur qui est un des plus petits mais aussi </a:t>
            </a:r>
          </a:p>
          <a:p>
            <a:pPr marL="457200" lvl="1" indent="0">
              <a:buNone/>
            </a:pP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des plus puissant qui soutient  la colonne lombosacrée</a:t>
            </a: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Users\guillam\Desktop\qigong_5_anim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32656"/>
            <a:ext cx="31683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buikspier-training.nl/images/multifidus_transvers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5013176"/>
            <a:ext cx="129614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5"/>
          <p:cNvSpPr>
            <a:spLocks noGrp="1"/>
          </p:cNvSpPr>
          <p:nvPr>
            <p:ph type="title"/>
          </p:nvPr>
        </p:nvSpPr>
        <p:spPr>
          <a:xfrm>
            <a:off x="179512" y="274638"/>
            <a:ext cx="5832648" cy="850900"/>
          </a:xfrm>
        </p:spPr>
        <p:txBody>
          <a:bodyPr/>
          <a:lstStyle/>
          <a:p>
            <a:pPr eaLnBrk="1" hangingPunct="1"/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Baduanjin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, Les huit pièces de brocard</a:t>
            </a:r>
          </a:p>
        </p:txBody>
      </p:sp>
      <p:sp>
        <p:nvSpPr>
          <p:cNvPr id="30722" name="Espace réservé du contenu 6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544616"/>
          </a:xfrm>
        </p:spPr>
        <p:txBody>
          <a:bodyPr/>
          <a:lstStyle/>
          <a:p>
            <a:pPr marL="0" indent="0" eaLnBrk="1" hangingPunct="1">
              <a:buNone/>
            </a:pPr>
            <a:endParaRPr lang="en-GB" sz="9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 une histoire plus que millénaire en Chine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C’est un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exercice aérobic d’intensité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faible, facile à apprendre, composé de 8 figures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Il implique des mouvements  et une activation de tous les segments du corps, comprenant les articulations mobiles et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muscles volontaires</a:t>
            </a:r>
          </a:p>
          <a:p>
            <a:pPr eaLnBrk="1" hangingPunct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Améliore la flexibilité physique</a:t>
            </a:r>
          </a:p>
          <a:p>
            <a:pPr lvl="1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Promeut les mouvements des articulation des épaules et des sacro-iliaques</a:t>
            </a:r>
          </a:p>
          <a:p>
            <a:pPr eaLnBrk="1" hangingPunct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Maintient un centre de gravité stable</a:t>
            </a:r>
          </a:p>
          <a:p>
            <a:pPr lvl="1" eaLnBrk="1" hangingPunct="1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Avec la colonne vertébrale comme axe central</a:t>
            </a:r>
          </a:p>
          <a:p>
            <a:pPr lvl="1" eaLnBrk="1" hangingPunct="1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Les mouvements des quatre membres sont entraînés</a:t>
            </a:r>
          </a:p>
          <a:p>
            <a:pPr lvl="1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Améliore la force des muscles lombaire et les fonctions lombaires proprioceptives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Constitue une option thérapeutique pour les patients souffrant d’arthrose</a:t>
            </a: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Réduction de la douleur, raideur, handicap</a:t>
            </a:r>
          </a:p>
          <a:p>
            <a:pPr lvl="1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L’amélioration de la force musculaire des quadriceps réduit le risque de développement d’arthrose du genou (faiblesse des quadriceps entraine des  douleurs , favorise la progression des dommages articulaires)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Prévient la déminéralisation  osseuse qui survient chez les femmes ménopausées</a:t>
            </a:r>
          </a:p>
          <a:p>
            <a:pPr eaLnBrk="1" hangingPunct="1"/>
            <a:endParaRPr lang="en-GB" sz="14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guillam\Desktop\bdjseri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8679" y="260648"/>
            <a:ext cx="324036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pPr eaLnBrk="1" hangingPunct="1"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Chez les personnes âgées</a:t>
            </a:r>
          </a:p>
          <a:p>
            <a:pPr lvl="1" eaLnBrk="1" hangingPunct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Améliore le sommeil globalement, mais aussi la latence d’endormissement, la durée et la qualité du sommeil</a:t>
            </a:r>
          </a:p>
          <a:p>
            <a:pPr lvl="1" eaLnBrk="1" hangingPunct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Réduit l’utilisation d’hypnotiques  </a:t>
            </a:r>
          </a:p>
          <a:p>
            <a:pPr lvl="1" eaLnBrk="1" hangingPunct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Améliore la morphologie corporelle: force, flexibilité et équilibre</a:t>
            </a:r>
          </a:p>
          <a:p>
            <a:pPr lvl="1" eaLnBrk="1" hangingPunct="1">
              <a:buNone/>
            </a:pP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Améliore le métabolisme des lipides sanguins impliqués dans le développement de l’athérosclérose </a:t>
            </a:r>
            <a:r>
              <a:rPr lang="fr-FR" sz="2000" dirty="0" smtClean="0">
                <a:latin typeface="Times New Roman"/>
                <a:cs typeface="Times New Roman"/>
              </a:rPr>
              <a:t>→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réduction de la mortalité et de  la morbidité cardiovasculaire</a:t>
            </a:r>
          </a:p>
          <a:p>
            <a:pPr lvl="1" eaLnBrk="1" hangingPunct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Promeut  la synthèse de HDL-Cholestérol et la consommation de lipides</a:t>
            </a:r>
          </a:p>
          <a:p>
            <a:pPr lvl="1" eaLnBrk="1" hangingPunct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Réduit l’accumulation de graisse sous-cutanée</a:t>
            </a:r>
          </a:p>
          <a:p>
            <a:pPr lvl="1" eaLnBrk="1" hangingPunct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Diminue significativement le taux de Cholestérol Total , Triglycéride, LDL-Cholestérol, et augmente le taux de HDL-Cholestérol</a:t>
            </a:r>
          </a:p>
          <a:p>
            <a:pPr lvl="1" eaLnBrk="1" hangingPunct="1"/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Améliore la sensibilité à l’insuline, réduction glycémie et de l’hémoglobine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glyquée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Améliore la tension artérielle après 3 mois de pratique</a:t>
            </a:r>
          </a:p>
          <a:p>
            <a:pPr eaLnBrk="1" hangingPunct="1"/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guillam\Desktop\bdjseri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88640"/>
            <a:ext cx="316835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0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 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 rtlCol="0">
            <a:norm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pratique régulière du </a:t>
            </a:r>
            <a:r>
              <a:rPr lang="fr-F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en particulier le </a:t>
            </a:r>
            <a:r>
              <a:rPr lang="fr-F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</a:t>
            </a:r>
            <a:r>
              <a:rPr lang="fr-F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santé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 bénéfique pour la santé et la qualité de vie</a:t>
            </a:r>
          </a:p>
          <a:p>
            <a:endParaRPr lang="fr-FR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</a:t>
            </a:r>
            <a:r>
              <a:rPr lang="fr-F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santé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peut être pratiqué à tout âge, y compris par les personnes âgées</a:t>
            </a: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bénéfices s’acquièrent rapidement (3mois)</a:t>
            </a:r>
          </a:p>
          <a:p>
            <a:endParaRPr lang="fr-FR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participe à la resocialisation des personnes isolées et/ou malades</a:t>
            </a:r>
          </a:p>
          <a:p>
            <a:endParaRPr lang="fr-FR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peut être utilisé comme une thérapie complémentaire par la médecine occidentale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/>
          </p:nvPr>
        </p:nvSpPr>
        <p:spPr>
          <a:xfrm>
            <a:off x="0" y="274638"/>
            <a:ext cx="9144000" cy="6583362"/>
          </a:xfrm>
        </p:spPr>
        <p:txBody>
          <a:bodyPr/>
          <a:lstStyle/>
          <a:p>
            <a:pPr>
              <a:buNone/>
            </a:pPr>
            <a:r>
              <a:rPr lang="fr-BE" sz="2400" b="1" i="1" dirty="0" smtClean="0">
                <a:latin typeface="Times New Roman" pitchFamily="18" charset="0"/>
                <a:cs typeface="Times New Roman" pitchFamily="18" charset="0"/>
              </a:rPr>
              <a:t>    Références</a:t>
            </a:r>
          </a:p>
          <a:p>
            <a:pPr>
              <a:buNone/>
            </a:pPr>
            <a:endParaRPr lang="nl-BE" sz="1200" dirty="0" smtClean="0">
              <a:latin typeface="Times New Roman" pitchFamily="18" charset="0"/>
              <a:cs typeface="Times New Roman" pitchFamily="18" charset="0"/>
              <a:hlinkClick r:id="rId2" tooltip="Journal of the American Geriatrics Society."/>
            </a:endParaRPr>
          </a:p>
          <a:p>
            <a:r>
              <a:rPr lang="fr-BE" sz="1200" dirty="0" smtClean="0">
                <a:hlinkClick r:id="" action="ppaction://hlinkfile" tooltip="BMC complementary and alternative medicine."/>
              </a:rPr>
              <a:t>BMC </a:t>
            </a:r>
            <a:r>
              <a:rPr lang="fr-BE" sz="1200" dirty="0" err="1" smtClean="0">
                <a:hlinkClick r:id="" action="ppaction://hlinkfile" tooltip="BMC complementary and alternative medicine."/>
              </a:rPr>
              <a:t>Complement</a:t>
            </a:r>
            <a:r>
              <a:rPr lang="fr-BE" sz="1200" dirty="0" smtClean="0">
                <a:hlinkClick r:id="" action="ppaction://hlinkfile" tooltip="BMC complementary and alternative medicine."/>
              </a:rPr>
              <a:t> </a:t>
            </a:r>
            <a:r>
              <a:rPr lang="fr-BE" sz="1200" dirty="0" err="1" smtClean="0">
                <a:hlinkClick r:id="" action="ppaction://hlinkfile" tooltip="BMC complementary and alternative medicine."/>
              </a:rPr>
              <a:t>Altern</a:t>
            </a:r>
            <a:r>
              <a:rPr lang="fr-BE" sz="1200" dirty="0" smtClean="0">
                <a:hlinkClick r:id="" action="ppaction://hlinkfile" tooltip="BMC complementary and alternative medicine."/>
              </a:rPr>
              <a:t> Med.</a:t>
            </a:r>
            <a:r>
              <a:rPr lang="fr-BE" sz="1200" dirty="0" smtClean="0"/>
              <a:t> 2014 Jan 9;14:8.</a:t>
            </a:r>
            <a:r>
              <a:rPr lang="fr-BE" sz="1200" b="1" dirty="0" err="1" smtClean="0"/>
              <a:t>Managing</a:t>
            </a:r>
            <a:r>
              <a:rPr lang="fr-BE" sz="1200" b="1" dirty="0" smtClean="0"/>
              <a:t> stress and </a:t>
            </a:r>
            <a:r>
              <a:rPr lang="fr-BE" sz="1200" b="1" dirty="0" err="1" smtClean="0"/>
              <a:t>anxiety</a:t>
            </a:r>
            <a:r>
              <a:rPr lang="fr-BE" sz="1200" b="1" dirty="0" smtClean="0"/>
              <a:t> </a:t>
            </a:r>
            <a:r>
              <a:rPr lang="fr-BE" sz="1200" b="1" dirty="0" err="1" smtClean="0"/>
              <a:t>through</a:t>
            </a:r>
            <a:r>
              <a:rPr lang="fr-BE" sz="1200" b="1" dirty="0" smtClean="0"/>
              <a:t> </a:t>
            </a:r>
            <a:r>
              <a:rPr lang="fr-BE" sz="1200" b="1" dirty="0" err="1" smtClean="0"/>
              <a:t>qigong</a:t>
            </a:r>
            <a:r>
              <a:rPr lang="fr-BE" sz="1200" b="1" dirty="0" smtClean="0"/>
              <a:t> </a:t>
            </a:r>
            <a:r>
              <a:rPr lang="fr-BE" sz="1200" b="1" dirty="0" err="1" smtClean="0"/>
              <a:t>exercise</a:t>
            </a:r>
            <a:r>
              <a:rPr lang="fr-BE" sz="1200" b="1" dirty="0" smtClean="0"/>
              <a:t> in </a:t>
            </a:r>
            <a:r>
              <a:rPr lang="fr-BE" sz="1200" b="1" dirty="0" err="1" smtClean="0"/>
              <a:t>healthy</a:t>
            </a:r>
            <a:r>
              <a:rPr lang="fr-BE" sz="1200" b="1" dirty="0" smtClean="0"/>
              <a:t> </a:t>
            </a:r>
            <a:r>
              <a:rPr lang="fr-BE" sz="1200" b="1" dirty="0" err="1" smtClean="0"/>
              <a:t>adults</a:t>
            </a:r>
            <a:r>
              <a:rPr lang="fr-BE" sz="1200" b="1" dirty="0" smtClean="0"/>
              <a:t>: a </a:t>
            </a:r>
            <a:r>
              <a:rPr lang="fr-BE" sz="1200" b="1" dirty="0" err="1" smtClean="0"/>
              <a:t>systematic</a:t>
            </a:r>
            <a:r>
              <a:rPr lang="fr-BE" sz="1200" b="1" dirty="0" smtClean="0"/>
              <a:t> </a:t>
            </a:r>
            <a:r>
              <a:rPr lang="fr-BE" sz="1200" b="1" dirty="0" err="1" smtClean="0"/>
              <a:t>review</a:t>
            </a:r>
            <a:r>
              <a:rPr lang="fr-BE" sz="1200" b="1" dirty="0" smtClean="0"/>
              <a:t> and </a:t>
            </a:r>
            <a:r>
              <a:rPr lang="fr-BE" sz="1200" b="1" dirty="0" err="1" smtClean="0"/>
              <a:t>meta</a:t>
            </a:r>
            <a:r>
              <a:rPr lang="fr-BE" sz="1200" b="1" dirty="0" smtClean="0"/>
              <a:t>-</a:t>
            </a:r>
            <a:r>
              <a:rPr lang="fr-BE" sz="1200" b="1" dirty="0" err="1" smtClean="0"/>
              <a:t>analysis</a:t>
            </a:r>
            <a:r>
              <a:rPr lang="fr-BE" sz="1200" b="1" dirty="0" smtClean="0"/>
              <a:t> of </a:t>
            </a:r>
            <a:r>
              <a:rPr lang="fr-BE" sz="1200" b="1" dirty="0" err="1" smtClean="0"/>
              <a:t>randomized</a:t>
            </a:r>
            <a:r>
              <a:rPr lang="fr-BE" sz="1200" b="1" dirty="0" smtClean="0"/>
              <a:t> </a:t>
            </a:r>
            <a:r>
              <a:rPr lang="fr-BE" sz="1200" b="1" dirty="0" err="1" smtClean="0"/>
              <a:t>controlled</a:t>
            </a:r>
            <a:r>
              <a:rPr lang="fr-BE" sz="1200" b="1" dirty="0" smtClean="0"/>
              <a:t> trials. </a:t>
            </a:r>
            <a:r>
              <a:rPr lang="fr-BE" sz="1200" dirty="0" smtClean="0">
                <a:hlinkClick r:id="rId3" action="ppaction://hlinkfile"/>
              </a:rPr>
              <a:t>Wang CW</a:t>
            </a:r>
            <a:r>
              <a:rPr lang="fr-BE" sz="1200" dirty="0" smtClean="0"/>
              <a:t>, </a:t>
            </a:r>
            <a:r>
              <a:rPr lang="fr-BE" sz="1200" dirty="0" smtClean="0">
                <a:hlinkClick r:id="rId4" action="ppaction://hlinkfile"/>
              </a:rPr>
              <a:t>Chan CH</a:t>
            </a:r>
            <a:r>
              <a:rPr lang="fr-BE" sz="1200" dirty="0" smtClean="0"/>
              <a:t>, </a:t>
            </a:r>
            <a:r>
              <a:rPr lang="fr-BE" sz="1200" dirty="0" smtClean="0">
                <a:hlinkClick r:id="rId5" action="ppaction://hlinkfile"/>
              </a:rPr>
              <a:t>Ho RT</a:t>
            </a:r>
            <a:r>
              <a:rPr lang="fr-BE" sz="1200" dirty="0" smtClean="0"/>
              <a:t>, </a:t>
            </a:r>
            <a:r>
              <a:rPr lang="fr-BE" sz="1200" dirty="0" smtClean="0">
                <a:hlinkClick r:id="rId6" action="ppaction://hlinkfile"/>
              </a:rPr>
              <a:t>Chan JS</a:t>
            </a:r>
            <a:r>
              <a:rPr lang="fr-BE" sz="1200" dirty="0" smtClean="0"/>
              <a:t>, </a:t>
            </a:r>
            <a:r>
              <a:rPr lang="fr-BE" sz="1200" dirty="0" err="1" smtClean="0">
                <a:hlinkClick r:id="rId7" action="ppaction://hlinkfile"/>
              </a:rPr>
              <a:t>Ng</a:t>
            </a:r>
            <a:r>
              <a:rPr lang="fr-BE" sz="1200" dirty="0" smtClean="0">
                <a:hlinkClick r:id="rId7" action="ppaction://hlinkfile"/>
              </a:rPr>
              <a:t> SM</a:t>
            </a:r>
            <a:r>
              <a:rPr lang="fr-BE" sz="1200" dirty="0" smtClean="0"/>
              <a:t>, </a:t>
            </a:r>
            <a:r>
              <a:rPr lang="fr-BE" sz="1200" dirty="0" smtClean="0">
                <a:hlinkClick r:id="rId8" action="ppaction://hlinkfile"/>
              </a:rPr>
              <a:t>Chan CL</a:t>
            </a:r>
            <a:r>
              <a:rPr lang="fr-BE" sz="1200" baseline="30000" dirty="0" smtClean="0"/>
              <a:t>1</a:t>
            </a:r>
            <a:endParaRPr lang="en-US" sz="1200" dirty="0" smtClean="0"/>
          </a:p>
          <a:p>
            <a:r>
              <a:rPr lang="en-US" sz="1200" dirty="0" err="1" smtClean="0">
                <a:hlinkClick r:id="" action="ppaction://hlinkfile" tooltip="Evidence-based complementary and alternative medicine : eCAM."/>
              </a:rPr>
              <a:t>Evid</a:t>
            </a:r>
            <a:r>
              <a:rPr lang="en-US" sz="1200" dirty="0" smtClean="0">
                <a:hlinkClick r:id="" action="ppaction://hlinkfile" tooltip="Evidence-based complementary and alternative medicine : eCAM."/>
              </a:rPr>
              <a:t> Based Complement </a:t>
            </a:r>
            <a:r>
              <a:rPr lang="en-US" sz="1200" dirty="0" err="1" smtClean="0">
                <a:hlinkClick r:id="" action="ppaction://hlinkfile" tooltip="Evidence-based complementary and alternative medicine : eCAM."/>
              </a:rPr>
              <a:t>Alternat</a:t>
            </a:r>
            <a:r>
              <a:rPr lang="en-US" sz="1200" dirty="0" smtClean="0">
                <a:hlinkClick r:id="" action="ppaction://hlinkfile" tooltip="Evidence-based complementary and alternative medicine : eCAM."/>
              </a:rPr>
              <a:t> Med.</a:t>
            </a:r>
            <a:r>
              <a:rPr lang="en-US" sz="1200" dirty="0" smtClean="0"/>
              <a:t> 2013;.</a:t>
            </a:r>
            <a:r>
              <a:rPr lang="en-US" sz="1200" b="1" dirty="0" smtClean="0"/>
              <a:t>The effect of qigong on depressive and anxiety symptoms: a systematic review and meta-analysis of randomized controlled trials. </a:t>
            </a:r>
            <a:r>
              <a:rPr lang="en-US" sz="1200" dirty="0" smtClean="0">
                <a:hlinkClick r:id="rId9" action="ppaction://hlinkfile"/>
              </a:rPr>
              <a:t>Wang CW</a:t>
            </a:r>
            <a:r>
              <a:rPr lang="en-US" sz="1200" baseline="30000" dirty="0" smtClean="0"/>
              <a:t>1</a:t>
            </a:r>
            <a:r>
              <a:rPr lang="en-US" sz="1200" dirty="0" smtClean="0"/>
              <a:t>, </a:t>
            </a:r>
            <a:r>
              <a:rPr lang="en-US" sz="1200" dirty="0" smtClean="0">
                <a:hlinkClick r:id="rId10" action="ppaction://hlinkfile"/>
              </a:rPr>
              <a:t>Chan CL</a:t>
            </a:r>
            <a:r>
              <a:rPr lang="en-US" sz="1200" dirty="0" smtClean="0"/>
              <a:t>, </a:t>
            </a:r>
            <a:r>
              <a:rPr lang="en-US" sz="1200" dirty="0" smtClean="0">
                <a:hlinkClick r:id="rId11" action="ppaction://hlinkfile"/>
              </a:rPr>
              <a:t>Ho RT</a:t>
            </a:r>
            <a:r>
              <a:rPr lang="en-US" sz="1200" dirty="0" smtClean="0"/>
              <a:t>, </a:t>
            </a:r>
            <a:r>
              <a:rPr lang="en-US" sz="1200" dirty="0" smtClean="0">
                <a:hlinkClick r:id="rId12" action="ppaction://hlinkfile"/>
              </a:rPr>
              <a:t>Tsang HW</a:t>
            </a:r>
            <a:r>
              <a:rPr lang="en-US" sz="1200" dirty="0" smtClean="0"/>
              <a:t>, </a:t>
            </a:r>
            <a:r>
              <a:rPr lang="en-US" sz="1200" dirty="0" smtClean="0">
                <a:hlinkClick r:id="rId13" action="ppaction://hlinkfile"/>
              </a:rPr>
              <a:t>Chan CH</a:t>
            </a:r>
            <a:r>
              <a:rPr lang="en-US" sz="1200" dirty="0" smtClean="0"/>
              <a:t>, </a:t>
            </a:r>
            <a:r>
              <a:rPr lang="en-US" sz="1200" dirty="0" smtClean="0">
                <a:hlinkClick r:id="rId14" action="ppaction://hlinkfile"/>
              </a:rPr>
              <a:t>Ng SM</a:t>
            </a:r>
            <a:r>
              <a:rPr lang="en-US" sz="1200" dirty="0" smtClean="0"/>
              <a:t>.</a:t>
            </a:r>
            <a:endParaRPr lang="fr-BE" sz="1200" dirty="0" smtClean="0">
              <a:hlinkClick r:id="" action="ppaction://hlinkfile" tooltip="Journal of the American Geriatrics Society."/>
            </a:endParaRPr>
          </a:p>
          <a:p>
            <a:r>
              <a:rPr lang="fr-BE" sz="1200" dirty="0" err="1" smtClean="0">
                <a:hlinkClick r:id="" action="ppaction://hlinkfile" tooltip="Evidence-based complementary and alternative medicine : eCAM."/>
              </a:rPr>
              <a:t>Evid</a:t>
            </a:r>
            <a:r>
              <a:rPr lang="fr-BE" sz="1200" dirty="0" smtClean="0">
                <a:hlinkClick r:id="" action="ppaction://hlinkfile" tooltip="Evidence-based complementary and alternative medicine : eCAM."/>
              </a:rPr>
              <a:t> </a:t>
            </a:r>
            <a:r>
              <a:rPr lang="fr-BE" sz="1200" dirty="0" err="1" smtClean="0">
                <a:hlinkClick r:id="" action="ppaction://hlinkfile" tooltip="Evidence-based complementary and alternative medicine : eCAM."/>
              </a:rPr>
              <a:t>Based</a:t>
            </a:r>
            <a:r>
              <a:rPr lang="fr-BE" sz="1200" dirty="0" smtClean="0">
                <a:hlinkClick r:id="" action="ppaction://hlinkfile" tooltip="Evidence-based complementary and alternative medicine : eCAM."/>
              </a:rPr>
              <a:t> </a:t>
            </a:r>
            <a:r>
              <a:rPr lang="fr-BE" sz="1200" dirty="0" err="1" smtClean="0">
                <a:hlinkClick r:id="" action="ppaction://hlinkfile" tooltip="Evidence-based complementary and alternative medicine : eCAM."/>
              </a:rPr>
              <a:t>Complement</a:t>
            </a:r>
            <a:r>
              <a:rPr lang="fr-BE" sz="1200" dirty="0" smtClean="0">
                <a:hlinkClick r:id="" action="ppaction://hlinkfile" tooltip="Evidence-based complementary and alternative medicine : eCAM."/>
              </a:rPr>
              <a:t> Alternat Med.</a:t>
            </a:r>
            <a:r>
              <a:rPr lang="fr-BE" sz="1200" dirty="0" smtClean="0"/>
              <a:t> 2014;</a:t>
            </a:r>
            <a:r>
              <a:rPr lang="fr-BE" sz="1200" b="1" dirty="0" err="1" smtClean="0"/>
              <a:t>Qigong</a:t>
            </a:r>
            <a:r>
              <a:rPr lang="fr-BE" sz="1200" b="1" dirty="0" smtClean="0"/>
              <a:t> and </a:t>
            </a:r>
            <a:r>
              <a:rPr lang="fr-BE" sz="1200" b="1" dirty="0" err="1" smtClean="0"/>
              <a:t>fibromyalgia</a:t>
            </a:r>
            <a:r>
              <a:rPr lang="fr-BE" sz="1200" b="1" dirty="0" smtClean="0"/>
              <a:t>: </a:t>
            </a:r>
            <a:r>
              <a:rPr lang="fr-BE" sz="1200" b="1" dirty="0" err="1" smtClean="0"/>
              <a:t>randomized</a:t>
            </a:r>
            <a:r>
              <a:rPr lang="fr-BE" sz="1200" b="1" dirty="0" smtClean="0"/>
              <a:t> </a:t>
            </a:r>
            <a:r>
              <a:rPr lang="fr-BE" sz="1200" b="1" dirty="0" err="1" smtClean="0"/>
              <a:t>controlled</a:t>
            </a:r>
            <a:r>
              <a:rPr lang="fr-BE" sz="1200" b="1" dirty="0" smtClean="0"/>
              <a:t> trials and </a:t>
            </a:r>
            <a:r>
              <a:rPr lang="fr-BE" sz="1200" b="1" dirty="0" err="1" smtClean="0"/>
              <a:t>beyond</a:t>
            </a:r>
            <a:r>
              <a:rPr lang="fr-BE" sz="1200" b="1" dirty="0" smtClean="0"/>
              <a:t>. </a:t>
            </a:r>
            <a:r>
              <a:rPr lang="fr-BE" sz="1200" dirty="0" err="1" smtClean="0">
                <a:hlinkClick r:id="rId15" action="ppaction://hlinkfile"/>
              </a:rPr>
              <a:t>Sawynok</a:t>
            </a:r>
            <a:r>
              <a:rPr lang="fr-BE" sz="1200" dirty="0" smtClean="0">
                <a:hlinkClick r:id="rId15" action="ppaction://hlinkfile"/>
              </a:rPr>
              <a:t> J</a:t>
            </a:r>
            <a:r>
              <a:rPr lang="fr-BE" sz="1200" baseline="30000" dirty="0" smtClean="0"/>
              <a:t>1</a:t>
            </a:r>
            <a:r>
              <a:rPr lang="fr-BE" sz="1200" dirty="0" smtClean="0"/>
              <a:t>, </a:t>
            </a:r>
            <a:r>
              <a:rPr lang="fr-BE" sz="1200" dirty="0" smtClean="0">
                <a:hlinkClick r:id="rId16" action="ppaction://hlinkfile"/>
              </a:rPr>
              <a:t>Lynch M</a:t>
            </a:r>
            <a:r>
              <a:rPr lang="fr-BE" sz="1200" baseline="30000" dirty="0" smtClean="0"/>
              <a:t>2</a:t>
            </a:r>
          </a:p>
          <a:p>
            <a:r>
              <a:rPr lang="en-US" sz="1200" dirty="0" smtClean="0">
                <a:hlinkClick r:id="" action="ppaction://hlinkfile" tooltip="Aging clinical and experimental research."/>
              </a:rPr>
              <a:t>Aging </a:t>
            </a:r>
            <a:r>
              <a:rPr lang="en-US" sz="1200" dirty="0" err="1" smtClean="0">
                <a:hlinkClick r:id="" action="ppaction://hlinkfile" tooltip="Aging clinical and experimental research."/>
              </a:rPr>
              <a:t>Clin</a:t>
            </a:r>
            <a:r>
              <a:rPr lang="en-US" sz="1200" dirty="0" smtClean="0">
                <a:hlinkClick r:id="" action="ppaction://hlinkfile" tooltip="Aging clinical and experimental research."/>
              </a:rPr>
              <a:t> Exp Res.</a:t>
            </a:r>
            <a:r>
              <a:rPr lang="en-US" sz="1200" dirty="0" smtClean="0"/>
              <a:t> 2015 Apr;27(2):125-30. </a:t>
            </a:r>
            <a:r>
              <a:rPr lang="en-US" sz="1200" b="1" dirty="0" smtClean="0"/>
              <a:t>Impact of Qigong on quality of life, pain and depressive symptoms in older adults admitted to an intermediate care rehabilitation unit: a randomized controlled trial.</a:t>
            </a:r>
            <a:r>
              <a:rPr lang="fr-BE" sz="1200" dirty="0" smtClean="0">
                <a:hlinkClick r:id="rId17" action="ppaction://hlinkfile"/>
              </a:rPr>
              <a:t> </a:t>
            </a:r>
            <a:r>
              <a:rPr lang="fr-BE" sz="1200" dirty="0" err="1" smtClean="0">
                <a:hlinkClick r:id="rId17" action="ppaction://hlinkfile"/>
              </a:rPr>
              <a:t>Martínez</a:t>
            </a:r>
            <a:r>
              <a:rPr lang="fr-BE" sz="1200" dirty="0" smtClean="0">
                <a:hlinkClick r:id="rId17" action="ppaction://hlinkfile"/>
              </a:rPr>
              <a:t> N</a:t>
            </a:r>
            <a:r>
              <a:rPr lang="fr-BE" sz="1200" baseline="30000" dirty="0" smtClean="0"/>
              <a:t>1</a:t>
            </a:r>
            <a:r>
              <a:rPr lang="fr-BE" sz="1200" dirty="0" smtClean="0"/>
              <a:t>, </a:t>
            </a:r>
            <a:r>
              <a:rPr lang="fr-BE" sz="1200" dirty="0" smtClean="0">
                <a:hlinkClick r:id="rId18" action="ppaction://hlinkfile"/>
              </a:rPr>
              <a:t>Martorell C</a:t>
            </a:r>
            <a:r>
              <a:rPr lang="fr-BE" sz="1200" dirty="0" smtClean="0"/>
              <a:t>, </a:t>
            </a:r>
            <a:r>
              <a:rPr lang="fr-BE" sz="1200" dirty="0" smtClean="0">
                <a:hlinkClick r:id="rId19" action="ppaction://hlinkfile"/>
              </a:rPr>
              <a:t>Espinosa L</a:t>
            </a:r>
            <a:r>
              <a:rPr lang="fr-BE" sz="1200" dirty="0" smtClean="0"/>
              <a:t>, </a:t>
            </a:r>
            <a:r>
              <a:rPr lang="fr-BE" sz="1200" dirty="0" err="1" smtClean="0">
                <a:hlinkClick r:id="rId20" action="ppaction://hlinkfile"/>
              </a:rPr>
              <a:t>Marasigan</a:t>
            </a:r>
            <a:r>
              <a:rPr lang="fr-BE" sz="1200" dirty="0" smtClean="0">
                <a:hlinkClick r:id="rId20" action="ppaction://hlinkfile"/>
              </a:rPr>
              <a:t> V</a:t>
            </a:r>
            <a:r>
              <a:rPr lang="fr-BE" sz="1200" dirty="0" smtClean="0"/>
              <a:t>, </a:t>
            </a:r>
            <a:r>
              <a:rPr lang="fr-BE" sz="1200" dirty="0" err="1" smtClean="0">
                <a:hlinkClick r:id="rId21" action="ppaction://hlinkfile"/>
              </a:rPr>
              <a:t>Domènech</a:t>
            </a:r>
            <a:r>
              <a:rPr lang="fr-BE" sz="1200" dirty="0" smtClean="0">
                <a:hlinkClick r:id="rId21" action="ppaction://hlinkfile"/>
              </a:rPr>
              <a:t> S</a:t>
            </a:r>
            <a:r>
              <a:rPr lang="fr-BE" sz="1200" dirty="0" smtClean="0"/>
              <a:t>, </a:t>
            </a:r>
            <a:r>
              <a:rPr lang="fr-BE" sz="1200" dirty="0" err="1" smtClean="0">
                <a:hlinkClick r:id="rId22" action="ppaction://hlinkfile"/>
              </a:rPr>
              <a:t>Inzitari</a:t>
            </a:r>
            <a:r>
              <a:rPr lang="fr-BE" sz="1200" dirty="0" smtClean="0">
                <a:hlinkClick r:id="rId22" action="ppaction://hlinkfile"/>
              </a:rPr>
              <a:t> M</a:t>
            </a:r>
            <a:r>
              <a:rPr lang="fr-BE" sz="1200" dirty="0" smtClean="0"/>
              <a:t>.</a:t>
            </a:r>
            <a:endParaRPr lang="fr-BE" sz="1200" dirty="0" smtClean="0">
              <a:hlinkClick r:id="" action="ppaction://hlinkfile" tooltip="Journal of the American Geriatrics Society."/>
            </a:endParaRPr>
          </a:p>
          <a:p>
            <a:r>
              <a:rPr lang="fr-BE" sz="1200" dirty="0" smtClean="0">
                <a:hlinkClick r:id="" action="ppaction://hlinkfile" tooltip="Journal of the American Geriatrics Society."/>
              </a:rPr>
              <a:t>J Am </a:t>
            </a:r>
            <a:r>
              <a:rPr lang="fr-BE" sz="1200" dirty="0" err="1" smtClean="0">
                <a:hlinkClick r:id="" action="ppaction://hlinkfile" tooltip="Journal of the American Geriatrics Society."/>
              </a:rPr>
              <a:t>Geriatr</a:t>
            </a:r>
            <a:r>
              <a:rPr lang="fr-BE" sz="1200" dirty="0" smtClean="0">
                <a:hlinkClick r:id="" action="ppaction://hlinkfile" tooltip="Journal of the American Geriatrics Society."/>
              </a:rPr>
              <a:t> Soc.</a:t>
            </a:r>
            <a:r>
              <a:rPr lang="fr-BE" sz="1200" dirty="0" smtClean="0"/>
              <a:t> 2015 </a:t>
            </a:r>
            <a:r>
              <a:rPr lang="fr-BE" sz="1200" dirty="0" err="1" smtClean="0"/>
              <a:t>Jul</a:t>
            </a:r>
            <a:r>
              <a:rPr lang="fr-BE" sz="1200" dirty="0" smtClean="0"/>
              <a:t>;63(7):1420-5. </a:t>
            </a:r>
            <a:r>
              <a:rPr lang="fr-BE" sz="1200" b="1" dirty="0" err="1" smtClean="0"/>
              <a:t>Efficacy</a:t>
            </a:r>
            <a:r>
              <a:rPr lang="fr-BE" sz="1200" b="1" dirty="0" smtClean="0"/>
              <a:t> of </a:t>
            </a:r>
            <a:r>
              <a:rPr lang="fr-BE" sz="1200" b="1" dirty="0" err="1" smtClean="0"/>
              <a:t>Liuzijue</a:t>
            </a:r>
            <a:r>
              <a:rPr lang="fr-BE" sz="1200" b="1" dirty="0" smtClean="0"/>
              <a:t> </a:t>
            </a:r>
            <a:r>
              <a:rPr lang="fr-BE" sz="1200" b="1" dirty="0" err="1" smtClean="0"/>
              <a:t>Qigong</a:t>
            </a:r>
            <a:r>
              <a:rPr lang="fr-BE" sz="1200" b="1" dirty="0" smtClean="0"/>
              <a:t> in </a:t>
            </a:r>
            <a:r>
              <a:rPr lang="fr-BE" sz="1200" b="1" dirty="0" err="1" smtClean="0"/>
              <a:t>Individuals</a:t>
            </a:r>
            <a:r>
              <a:rPr lang="fr-BE" sz="1200" b="1" dirty="0" smtClean="0"/>
              <a:t> </a:t>
            </a:r>
            <a:r>
              <a:rPr lang="fr-BE" sz="1200" b="1" dirty="0" err="1" smtClean="0"/>
              <a:t>with</a:t>
            </a:r>
            <a:r>
              <a:rPr lang="fr-BE" sz="1200" b="1" dirty="0" smtClean="0"/>
              <a:t> </a:t>
            </a:r>
            <a:r>
              <a:rPr lang="fr-BE" sz="1200" b="1" dirty="0" err="1" smtClean="0"/>
              <a:t>Chronic</a:t>
            </a:r>
            <a:r>
              <a:rPr lang="fr-BE" sz="1200" b="1" dirty="0" smtClean="0"/>
              <a:t> Obstructive </a:t>
            </a:r>
            <a:r>
              <a:rPr lang="fr-BE" sz="1200" b="1" dirty="0" err="1" smtClean="0"/>
              <a:t>Pulmonary</a:t>
            </a:r>
            <a:r>
              <a:rPr lang="fr-BE" sz="1200" b="1" dirty="0" smtClean="0"/>
              <a:t> </a:t>
            </a:r>
            <a:r>
              <a:rPr lang="fr-BE" sz="1200" b="1" dirty="0" err="1" smtClean="0"/>
              <a:t>Disease</a:t>
            </a:r>
            <a:r>
              <a:rPr lang="fr-BE" sz="1200" b="1" dirty="0" smtClean="0"/>
              <a:t> in </a:t>
            </a:r>
            <a:r>
              <a:rPr lang="fr-BE" sz="1200" b="1" dirty="0" err="1" smtClean="0"/>
              <a:t>Remission</a:t>
            </a:r>
            <a:r>
              <a:rPr lang="fr-BE" sz="1200" b="1" dirty="0" smtClean="0"/>
              <a:t>. </a:t>
            </a:r>
            <a:r>
              <a:rPr lang="fr-BE" sz="1200" dirty="0" err="1" smtClean="0">
                <a:hlinkClick r:id="rId23" action="ppaction://hlinkfile"/>
              </a:rPr>
              <a:t>Xiao</a:t>
            </a:r>
            <a:r>
              <a:rPr lang="fr-BE" sz="1200" dirty="0" smtClean="0">
                <a:hlinkClick r:id="rId23" action="ppaction://hlinkfile"/>
              </a:rPr>
              <a:t> CM</a:t>
            </a:r>
            <a:r>
              <a:rPr lang="fr-BE" sz="1200" baseline="30000" dirty="0" smtClean="0"/>
              <a:t>1</a:t>
            </a:r>
            <a:r>
              <a:rPr lang="fr-BE" sz="1200" dirty="0" smtClean="0"/>
              <a:t>, </a:t>
            </a:r>
            <a:r>
              <a:rPr lang="fr-BE" sz="1200" dirty="0" err="1" smtClean="0">
                <a:hlinkClick r:id="rId24" action="ppaction://hlinkfile"/>
              </a:rPr>
              <a:t>Zhuang</a:t>
            </a:r>
            <a:r>
              <a:rPr lang="fr-BE" sz="1200" dirty="0" smtClean="0">
                <a:hlinkClick r:id="rId24" action="ppaction://hlinkfile"/>
              </a:rPr>
              <a:t> YC</a:t>
            </a:r>
            <a:r>
              <a:rPr lang="fr-BE" sz="1200" baseline="30000" dirty="0" smtClean="0"/>
              <a:t>2</a:t>
            </a:r>
            <a:r>
              <a:rPr lang="fr-BE" sz="1200" dirty="0" smtClean="0"/>
              <a:t>.</a:t>
            </a:r>
          </a:p>
          <a:p>
            <a:r>
              <a:rPr lang="fr-BE" sz="1200" dirty="0" err="1" smtClean="0">
                <a:hlinkClick r:id="" action="ppaction://hlinkfile" tooltip="Medicine."/>
              </a:rPr>
              <a:t>Medicine</a:t>
            </a:r>
            <a:r>
              <a:rPr lang="fr-BE" sz="1200" dirty="0" smtClean="0">
                <a:hlinkClick r:id="" action="ppaction://hlinkfile" tooltip="Medicine."/>
              </a:rPr>
              <a:t> (Baltimore).</a:t>
            </a:r>
            <a:r>
              <a:rPr lang="fr-BE" sz="1200" dirty="0" smtClean="0"/>
              <a:t> 2015 Jan;94(1):</a:t>
            </a:r>
            <a:r>
              <a:rPr lang="fr-BE" sz="1200" b="1" dirty="0" err="1" smtClean="0"/>
              <a:t>Qigong</a:t>
            </a:r>
            <a:r>
              <a:rPr lang="fr-BE" sz="1200" b="1" dirty="0" smtClean="0"/>
              <a:t> for hypertension: a </a:t>
            </a:r>
            <a:r>
              <a:rPr lang="fr-BE" sz="1200" b="1" dirty="0" err="1" smtClean="0"/>
              <a:t>systematic</a:t>
            </a:r>
            <a:r>
              <a:rPr lang="fr-BE" sz="1200" b="1" dirty="0" smtClean="0"/>
              <a:t> </a:t>
            </a:r>
            <a:r>
              <a:rPr lang="fr-BE" sz="1200" b="1" dirty="0" err="1" smtClean="0"/>
              <a:t>review</a:t>
            </a:r>
            <a:r>
              <a:rPr lang="fr-BE" sz="1200" b="1" dirty="0" smtClean="0"/>
              <a:t>. </a:t>
            </a:r>
            <a:r>
              <a:rPr lang="fr-BE" sz="1200" dirty="0" err="1" smtClean="0">
                <a:hlinkClick r:id="rId25" action="ppaction://hlinkfile"/>
              </a:rPr>
              <a:t>Xiong</a:t>
            </a:r>
            <a:r>
              <a:rPr lang="fr-BE" sz="1200" dirty="0" smtClean="0">
                <a:hlinkClick r:id="rId25" action="ppaction://hlinkfile"/>
              </a:rPr>
              <a:t> X</a:t>
            </a:r>
            <a:r>
              <a:rPr lang="fr-BE" sz="1200" baseline="30000" dirty="0" smtClean="0"/>
              <a:t>1</a:t>
            </a:r>
            <a:r>
              <a:rPr lang="fr-BE" sz="1200" dirty="0" smtClean="0"/>
              <a:t>, </a:t>
            </a:r>
            <a:r>
              <a:rPr lang="fr-BE" sz="1200" dirty="0" smtClean="0">
                <a:hlinkClick r:id="rId26" action="ppaction://hlinkfile"/>
              </a:rPr>
              <a:t>Wang P</a:t>
            </a:r>
            <a:r>
              <a:rPr lang="fr-BE" sz="1200" dirty="0" smtClean="0"/>
              <a:t>, </a:t>
            </a:r>
            <a:r>
              <a:rPr lang="fr-BE" sz="1200" dirty="0" smtClean="0">
                <a:hlinkClick r:id="rId27" action="ppaction://hlinkfile"/>
              </a:rPr>
              <a:t>Li X</a:t>
            </a:r>
            <a:r>
              <a:rPr lang="fr-BE" sz="1200" dirty="0" smtClean="0"/>
              <a:t>, </a:t>
            </a:r>
            <a:r>
              <a:rPr lang="fr-BE" sz="1200" dirty="0" smtClean="0">
                <a:hlinkClick r:id="rId28" action="ppaction://hlinkfile"/>
              </a:rPr>
              <a:t>Zhang Y</a:t>
            </a:r>
            <a:r>
              <a:rPr lang="fr-BE" sz="1200" dirty="0" smtClean="0"/>
              <a:t>.</a:t>
            </a:r>
            <a:endParaRPr lang="en-US" sz="1200" dirty="0" smtClean="0"/>
          </a:p>
          <a:p>
            <a:r>
              <a:rPr lang="fr-BE" sz="1200" dirty="0" err="1" smtClean="0">
                <a:hlinkClick r:id="" action="ppaction://hlinkfile" tooltip="Integrative cancer therapies."/>
              </a:rPr>
              <a:t>Integr</a:t>
            </a:r>
            <a:r>
              <a:rPr lang="fr-BE" sz="1200" dirty="0" smtClean="0">
                <a:hlinkClick r:id="" action="ppaction://hlinkfile" tooltip="Integrative cancer therapies."/>
              </a:rPr>
              <a:t> Cancer </a:t>
            </a:r>
            <a:r>
              <a:rPr lang="fr-BE" sz="1200" dirty="0" err="1" smtClean="0">
                <a:hlinkClick r:id="" action="ppaction://hlinkfile" tooltip="Integrative cancer therapies."/>
              </a:rPr>
              <a:t>Ther</a:t>
            </a:r>
            <a:r>
              <a:rPr lang="fr-BE" sz="1200" dirty="0" smtClean="0">
                <a:hlinkClick r:id="" action="ppaction://hlinkfile" tooltip="Integrative cancer therapies."/>
              </a:rPr>
              <a:t>.</a:t>
            </a:r>
            <a:r>
              <a:rPr lang="fr-BE" sz="1200" dirty="0" smtClean="0"/>
              <a:t> 2015 Jan;14(1):16-25. </a:t>
            </a:r>
            <a:r>
              <a:rPr lang="fr-BE" sz="1200" b="1" dirty="0" smtClean="0"/>
              <a:t>The </a:t>
            </a:r>
            <a:r>
              <a:rPr lang="fr-BE" sz="1200" b="1" dirty="0" err="1" smtClean="0"/>
              <a:t>effects</a:t>
            </a:r>
            <a:r>
              <a:rPr lang="fr-BE" sz="1200" b="1" dirty="0" smtClean="0"/>
              <a:t> of a 6-</a:t>
            </a:r>
            <a:r>
              <a:rPr lang="fr-BE" sz="1200" b="1" dirty="0" err="1" smtClean="0"/>
              <a:t>month</a:t>
            </a:r>
            <a:r>
              <a:rPr lang="fr-BE" sz="1200" b="1" dirty="0" smtClean="0"/>
              <a:t> Tai Chi </a:t>
            </a:r>
            <a:r>
              <a:rPr lang="fr-BE" sz="1200" b="1" dirty="0" err="1" smtClean="0"/>
              <a:t>Qigong</a:t>
            </a:r>
            <a:r>
              <a:rPr lang="fr-BE" sz="1200" b="1" dirty="0" smtClean="0"/>
              <a:t> training program on </a:t>
            </a:r>
            <a:r>
              <a:rPr lang="fr-BE" sz="1200" b="1" dirty="0" err="1" smtClean="0"/>
              <a:t>temporomandibular</a:t>
            </a:r>
            <a:r>
              <a:rPr lang="fr-BE" sz="1200" b="1" dirty="0" smtClean="0"/>
              <a:t>, cervical, and </a:t>
            </a:r>
            <a:r>
              <a:rPr lang="fr-BE" sz="1200" b="1" dirty="0" err="1" smtClean="0"/>
              <a:t>shoulder</a:t>
            </a:r>
            <a:r>
              <a:rPr lang="fr-BE" sz="1200" b="1" dirty="0" smtClean="0"/>
              <a:t> joint </a:t>
            </a:r>
            <a:r>
              <a:rPr lang="fr-BE" sz="1200" b="1" dirty="0" err="1" smtClean="0"/>
              <a:t>mobility</a:t>
            </a:r>
            <a:r>
              <a:rPr lang="fr-BE" sz="1200" b="1" dirty="0" smtClean="0"/>
              <a:t> and </a:t>
            </a:r>
            <a:r>
              <a:rPr lang="fr-BE" sz="1200" b="1" dirty="0" err="1" smtClean="0"/>
              <a:t>sleep</a:t>
            </a:r>
            <a:r>
              <a:rPr lang="fr-BE" sz="1200" b="1" dirty="0" smtClean="0"/>
              <a:t> </a:t>
            </a:r>
            <a:r>
              <a:rPr lang="fr-BE" sz="1200" b="1" dirty="0" err="1" smtClean="0"/>
              <a:t>problems</a:t>
            </a:r>
            <a:r>
              <a:rPr lang="fr-BE" sz="1200" b="1" dirty="0" smtClean="0"/>
              <a:t> in </a:t>
            </a:r>
            <a:r>
              <a:rPr lang="fr-BE" sz="1200" b="1" dirty="0" err="1" smtClean="0"/>
              <a:t>nasopharyngeal</a:t>
            </a:r>
            <a:r>
              <a:rPr lang="fr-BE" sz="1200" b="1" dirty="0" smtClean="0"/>
              <a:t> cancer </a:t>
            </a:r>
            <a:r>
              <a:rPr lang="fr-BE" sz="1200" b="1" dirty="0" err="1" smtClean="0"/>
              <a:t>survivors</a:t>
            </a:r>
            <a:r>
              <a:rPr lang="fr-BE" sz="1200" b="1" dirty="0" smtClean="0"/>
              <a:t>. </a:t>
            </a:r>
            <a:r>
              <a:rPr lang="fr-BE" sz="1200" dirty="0" err="1" smtClean="0">
                <a:hlinkClick r:id="rId29" action="ppaction://hlinkfile"/>
              </a:rPr>
              <a:t>Fong</a:t>
            </a:r>
            <a:r>
              <a:rPr lang="fr-BE" sz="1200" dirty="0" smtClean="0">
                <a:hlinkClick r:id="rId29" action="ppaction://hlinkfile"/>
              </a:rPr>
              <a:t> SS</a:t>
            </a:r>
            <a:r>
              <a:rPr lang="fr-BE" sz="1200" baseline="30000" dirty="0" smtClean="0"/>
              <a:t>1</a:t>
            </a:r>
            <a:r>
              <a:rPr lang="fr-BE" sz="1200" dirty="0" smtClean="0"/>
              <a:t>, </a:t>
            </a:r>
            <a:r>
              <a:rPr lang="fr-BE" sz="1200" dirty="0" err="1" smtClean="0">
                <a:hlinkClick r:id="rId30" action="ppaction://hlinkfile"/>
              </a:rPr>
              <a:t>Ng</a:t>
            </a:r>
            <a:r>
              <a:rPr lang="fr-BE" sz="1200" dirty="0" smtClean="0">
                <a:hlinkClick r:id="rId30" action="ppaction://hlinkfile"/>
              </a:rPr>
              <a:t> SS</a:t>
            </a:r>
            <a:r>
              <a:rPr lang="fr-BE" sz="1200" baseline="30000" dirty="0" smtClean="0"/>
              <a:t>2</a:t>
            </a:r>
            <a:r>
              <a:rPr lang="fr-BE" sz="1200" dirty="0" smtClean="0"/>
              <a:t>, </a:t>
            </a:r>
            <a:r>
              <a:rPr lang="fr-BE" sz="1200" dirty="0" smtClean="0">
                <a:hlinkClick r:id="rId31" action="ppaction://hlinkfile"/>
              </a:rPr>
              <a:t>Lee HW</a:t>
            </a:r>
            <a:r>
              <a:rPr lang="fr-BE" sz="1200" baseline="30000" dirty="0" smtClean="0"/>
              <a:t>3</a:t>
            </a:r>
            <a:r>
              <a:rPr lang="fr-BE" sz="1200" dirty="0" smtClean="0"/>
              <a:t>, </a:t>
            </a:r>
            <a:r>
              <a:rPr lang="fr-BE" sz="1200" dirty="0" err="1" smtClean="0">
                <a:hlinkClick r:id="rId32" action="ppaction://hlinkfile"/>
              </a:rPr>
              <a:t>Pang</a:t>
            </a:r>
            <a:r>
              <a:rPr lang="fr-BE" sz="1200" dirty="0" smtClean="0">
                <a:hlinkClick r:id="rId32" action="ppaction://hlinkfile"/>
              </a:rPr>
              <a:t> MY</a:t>
            </a:r>
            <a:r>
              <a:rPr lang="fr-BE" sz="1200" baseline="30000" dirty="0" smtClean="0"/>
              <a:t>2</a:t>
            </a:r>
            <a:r>
              <a:rPr lang="fr-BE" sz="1200" dirty="0" smtClean="0"/>
              <a:t>, </a:t>
            </a:r>
            <a:r>
              <a:rPr lang="fr-BE" sz="1200" dirty="0" err="1" smtClean="0">
                <a:hlinkClick r:id="rId33" action="ppaction://hlinkfile"/>
              </a:rPr>
              <a:t>Luk</a:t>
            </a:r>
            <a:r>
              <a:rPr lang="fr-BE" sz="1200" dirty="0" smtClean="0">
                <a:hlinkClick r:id="rId33" action="ppaction://hlinkfile"/>
              </a:rPr>
              <a:t> WS</a:t>
            </a:r>
            <a:r>
              <a:rPr lang="fr-BE" sz="1200" baseline="30000" dirty="0" smtClean="0"/>
              <a:t>4</a:t>
            </a:r>
            <a:r>
              <a:rPr lang="fr-BE" sz="1200" dirty="0" smtClean="0"/>
              <a:t>, </a:t>
            </a:r>
            <a:r>
              <a:rPr lang="fr-BE" sz="1200" dirty="0" smtClean="0">
                <a:hlinkClick r:id="rId34" action="ppaction://hlinkfile"/>
              </a:rPr>
              <a:t>Chung JW</a:t>
            </a:r>
            <a:r>
              <a:rPr lang="fr-BE" sz="1200" baseline="30000" dirty="0" smtClean="0"/>
              <a:t>5</a:t>
            </a:r>
            <a:r>
              <a:rPr lang="fr-BE" sz="1200" dirty="0" smtClean="0"/>
              <a:t>, </a:t>
            </a:r>
            <a:r>
              <a:rPr lang="fr-BE" sz="1200" dirty="0" smtClean="0">
                <a:hlinkClick r:id="rId35" action="ppaction://hlinkfile"/>
              </a:rPr>
              <a:t>Wong JY</a:t>
            </a:r>
            <a:r>
              <a:rPr lang="fr-BE" sz="1200" baseline="30000" dirty="0" smtClean="0"/>
              <a:t>6</a:t>
            </a:r>
            <a:r>
              <a:rPr lang="fr-BE" sz="1200" dirty="0" smtClean="0"/>
              <a:t>, </a:t>
            </a:r>
            <a:r>
              <a:rPr lang="fr-BE" sz="1200" dirty="0" smtClean="0">
                <a:hlinkClick r:id="rId36" action="ppaction://hlinkfile"/>
              </a:rPr>
              <a:t>Masters RS</a:t>
            </a:r>
            <a:r>
              <a:rPr lang="fr-BE" sz="1200" baseline="30000" dirty="0" smtClean="0"/>
              <a:t>7</a:t>
            </a:r>
            <a:r>
              <a:rPr lang="fr-BE" sz="1200" dirty="0" smtClean="0"/>
              <a:t>.</a:t>
            </a:r>
          </a:p>
          <a:p>
            <a:r>
              <a:rPr lang="fr-BE" sz="1200" dirty="0" err="1" smtClean="0">
                <a:hlinkClick r:id="" action="ppaction://hlinkfile" tooltip="Evidence-based complementary and alternative medicine : eCAM."/>
              </a:rPr>
              <a:t>Evid</a:t>
            </a:r>
            <a:r>
              <a:rPr lang="fr-BE" sz="1200" dirty="0" smtClean="0">
                <a:hlinkClick r:id="" action="ppaction://hlinkfile" tooltip="Evidence-based complementary and alternative medicine : eCAM."/>
              </a:rPr>
              <a:t> </a:t>
            </a:r>
            <a:r>
              <a:rPr lang="fr-BE" sz="1200" dirty="0" err="1" smtClean="0">
                <a:hlinkClick r:id="" action="ppaction://hlinkfile" tooltip="Evidence-based complementary and alternative medicine : eCAM."/>
              </a:rPr>
              <a:t>Based</a:t>
            </a:r>
            <a:r>
              <a:rPr lang="fr-BE" sz="1200" dirty="0" smtClean="0">
                <a:hlinkClick r:id="" action="ppaction://hlinkfile" tooltip="Evidence-based complementary and alternative medicine : eCAM."/>
              </a:rPr>
              <a:t> </a:t>
            </a:r>
            <a:r>
              <a:rPr lang="fr-BE" sz="1200" dirty="0" err="1" smtClean="0">
                <a:hlinkClick r:id="" action="ppaction://hlinkfile" tooltip="Evidence-based complementary and alternative medicine : eCAM."/>
              </a:rPr>
              <a:t>Complement</a:t>
            </a:r>
            <a:r>
              <a:rPr lang="fr-BE" sz="1200" dirty="0" smtClean="0">
                <a:hlinkClick r:id="" action="ppaction://hlinkfile" tooltip="Evidence-based complementary and alternative medicine : eCAM."/>
              </a:rPr>
              <a:t> Alternat Med.</a:t>
            </a:r>
            <a:r>
              <a:rPr lang="fr-BE" sz="1200" dirty="0" smtClean="0"/>
              <a:t> 2014; </a:t>
            </a:r>
            <a:r>
              <a:rPr lang="fr-BE" sz="1200" b="1" dirty="0" smtClean="0"/>
              <a:t>Balance Performance in </a:t>
            </a:r>
            <a:r>
              <a:rPr lang="fr-BE" sz="1200" b="1" dirty="0" err="1" smtClean="0"/>
              <a:t>Irradiated</a:t>
            </a:r>
            <a:r>
              <a:rPr lang="fr-BE" sz="1200" b="1" dirty="0" smtClean="0"/>
              <a:t> </a:t>
            </a:r>
            <a:r>
              <a:rPr lang="fr-BE" sz="1200" b="1" dirty="0" err="1" smtClean="0"/>
              <a:t>Survivors</a:t>
            </a:r>
            <a:r>
              <a:rPr lang="fr-BE" sz="1200" b="1" dirty="0" smtClean="0"/>
              <a:t> of </a:t>
            </a:r>
            <a:r>
              <a:rPr lang="fr-BE" sz="1200" b="1" dirty="0" err="1" smtClean="0"/>
              <a:t>Nasopharyngeal</a:t>
            </a:r>
            <a:r>
              <a:rPr lang="fr-BE" sz="1200" b="1" dirty="0" smtClean="0"/>
              <a:t> Cancer </a:t>
            </a:r>
            <a:r>
              <a:rPr lang="fr-BE" sz="1200" b="1" dirty="0" err="1" smtClean="0"/>
              <a:t>with</a:t>
            </a:r>
            <a:r>
              <a:rPr lang="fr-BE" sz="1200" b="1" dirty="0" smtClean="0"/>
              <a:t> and </a:t>
            </a:r>
            <a:r>
              <a:rPr lang="fr-BE" sz="1200" b="1" dirty="0" err="1" smtClean="0"/>
              <a:t>without</a:t>
            </a:r>
            <a:r>
              <a:rPr lang="fr-BE" sz="1200" b="1" dirty="0" smtClean="0"/>
              <a:t> Tai Chi </a:t>
            </a:r>
            <a:r>
              <a:rPr lang="fr-BE" sz="1200" b="1" dirty="0" err="1" smtClean="0"/>
              <a:t>Qigong</a:t>
            </a:r>
            <a:r>
              <a:rPr lang="fr-BE" sz="1200" b="1" dirty="0" smtClean="0"/>
              <a:t> Training. </a:t>
            </a:r>
            <a:r>
              <a:rPr lang="fr-BE" sz="1200" dirty="0" err="1" smtClean="0">
                <a:hlinkClick r:id="rId37" action="ppaction://hlinkfile"/>
              </a:rPr>
              <a:t>Fong</a:t>
            </a:r>
            <a:r>
              <a:rPr lang="fr-BE" sz="1200" dirty="0" smtClean="0">
                <a:hlinkClick r:id="rId37" action="ppaction://hlinkfile"/>
              </a:rPr>
              <a:t> SS</a:t>
            </a:r>
            <a:r>
              <a:rPr lang="fr-BE" sz="1200" baseline="30000" dirty="0" smtClean="0"/>
              <a:t>1</a:t>
            </a:r>
            <a:r>
              <a:rPr lang="fr-BE" sz="1200" dirty="0" smtClean="0"/>
              <a:t>, </a:t>
            </a:r>
            <a:r>
              <a:rPr lang="fr-BE" sz="1200" dirty="0" smtClean="0">
                <a:hlinkClick r:id="rId38" action="ppaction://hlinkfile"/>
              </a:rPr>
              <a:t>Chung LM</a:t>
            </a:r>
            <a:r>
              <a:rPr lang="fr-BE" sz="1200" baseline="30000" dirty="0" smtClean="0"/>
              <a:t>2</a:t>
            </a:r>
            <a:r>
              <a:rPr lang="fr-BE" sz="1200" dirty="0" smtClean="0"/>
              <a:t>, </a:t>
            </a:r>
            <a:r>
              <a:rPr lang="fr-BE" sz="1200" dirty="0" smtClean="0">
                <a:hlinkClick r:id="rId39" action="ppaction://hlinkfile"/>
              </a:rPr>
              <a:t>Tsang WW</a:t>
            </a:r>
            <a:r>
              <a:rPr lang="fr-BE" sz="1200" baseline="30000" dirty="0" smtClean="0"/>
              <a:t>3</a:t>
            </a:r>
            <a:r>
              <a:rPr lang="fr-BE" sz="1200" dirty="0" smtClean="0"/>
              <a:t>, </a:t>
            </a:r>
            <a:r>
              <a:rPr lang="fr-BE" sz="1200" dirty="0" smtClean="0">
                <a:hlinkClick r:id="rId40" action="ppaction://hlinkfile"/>
              </a:rPr>
              <a:t>Leung JC</a:t>
            </a:r>
            <a:r>
              <a:rPr lang="fr-BE" sz="1200" baseline="30000" dirty="0" smtClean="0"/>
              <a:t>4</a:t>
            </a:r>
            <a:r>
              <a:rPr lang="fr-BE" sz="1200" dirty="0" smtClean="0"/>
              <a:t>, </a:t>
            </a:r>
            <a:r>
              <a:rPr lang="fr-BE" sz="1200" dirty="0" err="1" smtClean="0">
                <a:hlinkClick r:id="rId41" action="ppaction://hlinkfile"/>
              </a:rPr>
              <a:t>Charm</a:t>
            </a:r>
            <a:r>
              <a:rPr lang="fr-BE" sz="1200" dirty="0" smtClean="0">
                <a:hlinkClick r:id="rId41" action="ppaction://hlinkfile"/>
              </a:rPr>
              <a:t> CY</a:t>
            </a:r>
            <a:r>
              <a:rPr lang="fr-BE" sz="1200" baseline="30000" dirty="0" smtClean="0"/>
              <a:t>4</a:t>
            </a:r>
            <a:r>
              <a:rPr lang="fr-BE" sz="1200" dirty="0" smtClean="0"/>
              <a:t>, </a:t>
            </a:r>
            <a:r>
              <a:rPr lang="fr-BE" sz="1200" dirty="0" err="1" smtClean="0">
                <a:hlinkClick r:id="rId42" action="ppaction://hlinkfile"/>
              </a:rPr>
              <a:t>Luk</a:t>
            </a:r>
            <a:r>
              <a:rPr lang="fr-BE" sz="1200" dirty="0" smtClean="0">
                <a:hlinkClick r:id="rId42" action="ppaction://hlinkfile"/>
              </a:rPr>
              <a:t> WS</a:t>
            </a:r>
            <a:r>
              <a:rPr lang="fr-BE" sz="1200" baseline="30000" dirty="0" smtClean="0"/>
              <a:t>5</a:t>
            </a:r>
            <a:r>
              <a:rPr lang="fr-BE" sz="1200" dirty="0" smtClean="0"/>
              <a:t>, </a:t>
            </a:r>
            <a:r>
              <a:rPr lang="fr-BE" sz="1200" dirty="0" smtClean="0">
                <a:hlinkClick r:id="rId43" action="ppaction://hlinkfile"/>
              </a:rPr>
              <a:t>Chow LP</a:t>
            </a:r>
            <a:r>
              <a:rPr lang="fr-BE" sz="1200" baseline="30000" dirty="0" smtClean="0"/>
              <a:t>2</a:t>
            </a:r>
            <a:r>
              <a:rPr lang="fr-BE" sz="1200" dirty="0" smtClean="0"/>
              <a:t>, </a:t>
            </a:r>
            <a:r>
              <a:rPr lang="fr-BE" sz="1200" dirty="0" err="1" smtClean="0">
                <a:hlinkClick r:id="rId44" action="ppaction://hlinkfile"/>
              </a:rPr>
              <a:t>Ng</a:t>
            </a:r>
            <a:r>
              <a:rPr lang="fr-BE" sz="1200" dirty="0" smtClean="0">
                <a:hlinkClick r:id="rId44" action="ppaction://hlinkfile"/>
              </a:rPr>
              <a:t> SS</a:t>
            </a:r>
            <a:r>
              <a:rPr lang="fr-BE" sz="1200" baseline="30000" dirty="0" smtClean="0"/>
              <a:t>3</a:t>
            </a:r>
            <a:endParaRPr lang="fr-BE" sz="1200" dirty="0" smtClean="0"/>
          </a:p>
          <a:p>
            <a:r>
              <a:rPr lang="fr-BE" sz="1200" dirty="0" smtClean="0">
                <a:hlinkClick r:id="" action="ppaction://hlinkfile" tooltip="Annals of behavioral medicine : a publication of the Society of Behavioral Medicine."/>
              </a:rPr>
              <a:t>Ann </a:t>
            </a:r>
            <a:r>
              <a:rPr lang="fr-BE" sz="1200" dirty="0" err="1" smtClean="0">
                <a:hlinkClick r:id="" action="ppaction://hlinkfile" tooltip="Annals of behavioral medicine : a publication of the Society of Behavioral Medicine."/>
              </a:rPr>
              <a:t>Behav</a:t>
            </a:r>
            <a:r>
              <a:rPr lang="fr-BE" sz="1200" dirty="0" smtClean="0">
                <a:hlinkClick r:id="" action="ppaction://hlinkfile" tooltip="Annals of behavioral medicine : a publication of the Society of Behavioral Medicine."/>
              </a:rPr>
              <a:t> Med.</a:t>
            </a:r>
            <a:r>
              <a:rPr lang="fr-BE" sz="1200" dirty="0" smtClean="0"/>
              <a:t> 2015 </a:t>
            </a:r>
            <a:r>
              <a:rPr lang="fr-BE" sz="1200" dirty="0" err="1" smtClean="0"/>
              <a:t>Apr</a:t>
            </a:r>
            <a:r>
              <a:rPr lang="fr-BE" sz="1200" dirty="0" smtClean="0"/>
              <a:t>;49(2):165-76. </a:t>
            </a:r>
            <a:r>
              <a:rPr lang="fr-BE" sz="1200" b="1" dirty="0" err="1" smtClean="0"/>
              <a:t>Randomized</a:t>
            </a:r>
            <a:r>
              <a:rPr lang="fr-BE" sz="1200" b="1" dirty="0" smtClean="0"/>
              <a:t> </a:t>
            </a:r>
            <a:r>
              <a:rPr lang="fr-BE" sz="1200" b="1" dirty="0" err="1" smtClean="0"/>
              <a:t>controlled</a:t>
            </a:r>
            <a:r>
              <a:rPr lang="fr-BE" sz="1200" b="1" dirty="0" smtClean="0"/>
              <a:t> trial of </a:t>
            </a:r>
            <a:r>
              <a:rPr lang="fr-BE" sz="1200" b="1" dirty="0" err="1" smtClean="0"/>
              <a:t>Qigong</a:t>
            </a:r>
            <a:r>
              <a:rPr lang="fr-BE" sz="1200" b="1" dirty="0" smtClean="0"/>
              <a:t>/Tai Chi </a:t>
            </a:r>
            <a:r>
              <a:rPr lang="fr-BE" sz="1200" b="1" dirty="0" err="1" smtClean="0"/>
              <a:t>Easy</a:t>
            </a:r>
            <a:r>
              <a:rPr lang="fr-BE" sz="1200" b="1" dirty="0" smtClean="0"/>
              <a:t> on cancer-</a:t>
            </a:r>
            <a:r>
              <a:rPr lang="fr-BE" sz="1200" b="1" dirty="0" err="1" smtClean="0"/>
              <a:t>related</a:t>
            </a:r>
            <a:r>
              <a:rPr lang="fr-BE" sz="1200" b="1" dirty="0" smtClean="0"/>
              <a:t> fatigue in </a:t>
            </a:r>
            <a:r>
              <a:rPr lang="fr-BE" sz="1200" b="1" dirty="0" err="1" smtClean="0"/>
              <a:t>breast</a:t>
            </a:r>
            <a:r>
              <a:rPr lang="fr-BE" sz="1200" b="1" dirty="0" smtClean="0"/>
              <a:t> cancer </a:t>
            </a:r>
            <a:r>
              <a:rPr lang="fr-BE" sz="1200" b="1" dirty="0" err="1" smtClean="0"/>
              <a:t>survivors</a:t>
            </a:r>
            <a:r>
              <a:rPr lang="fr-BE" sz="1200" b="1" dirty="0" smtClean="0"/>
              <a:t>. </a:t>
            </a:r>
            <a:r>
              <a:rPr lang="fr-BE" sz="1200" dirty="0" err="1" smtClean="0">
                <a:hlinkClick r:id="rId45" action="ppaction://hlinkfile"/>
              </a:rPr>
              <a:t>Larkey</a:t>
            </a:r>
            <a:r>
              <a:rPr lang="fr-BE" sz="1200" dirty="0" smtClean="0">
                <a:hlinkClick r:id="rId45" action="ppaction://hlinkfile"/>
              </a:rPr>
              <a:t> LK</a:t>
            </a:r>
            <a:r>
              <a:rPr lang="fr-BE" sz="1200" baseline="30000" dirty="0" smtClean="0"/>
              <a:t>1</a:t>
            </a:r>
            <a:r>
              <a:rPr lang="fr-BE" sz="1200" dirty="0" smtClean="0"/>
              <a:t>, </a:t>
            </a:r>
            <a:r>
              <a:rPr lang="fr-BE" sz="1200" dirty="0" err="1" smtClean="0">
                <a:hlinkClick r:id="rId46" action="ppaction://hlinkfile"/>
              </a:rPr>
              <a:t>Roe</a:t>
            </a:r>
            <a:r>
              <a:rPr lang="fr-BE" sz="1200" dirty="0" smtClean="0">
                <a:hlinkClick r:id="rId46" action="ppaction://hlinkfile"/>
              </a:rPr>
              <a:t> DJ</a:t>
            </a:r>
            <a:r>
              <a:rPr lang="fr-BE" sz="1200" dirty="0" smtClean="0"/>
              <a:t>, </a:t>
            </a:r>
            <a:r>
              <a:rPr lang="fr-BE" sz="1200" dirty="0" err="1" smtClean="0">
                <a:hlinkClick r:id="rId47" action="ppaction://hlinkfile"/>
              </a:rPr>
              <a:t>Weihs</a:t>
            </a:r>
            <a:r>
              <a:rPr lang="fr-BE" sz="1200" dirty="0" smtClean="0">
                <a:hlinkClick r:id="rId47" action="ppaction://hlinkfile"/>
              </a:rPr>
              <a:t> KL</a:t>
            </a:r>
            <a:r>
              <a:rPr lang="fr-BE" sz="1200" dirty="0" smtClean="0"/>
              <a:t>, </a:t>
            </a:r>
            <a:r>
              <a:rPr lang="fr-BE" sz="1200" dirty="0" err="1" smtClean="0">
                <a:hlinkClick r:id="rId48" action="ppaction://hlinkfile"/>
              </a:rPr>
              <a:t>Jahnke</a:t>
            </a:r>
            <a:r>
              <a:rPr lang="fr-BE" sz="1200" dirty="0" smtClean="0">
                <a:hlinkClick r:id="rId48" action="ppaction://hlinkfile"/>
              </a:rPr>
              <a:t> R</a:t>
            </a:r>
            <a:r>
              <a:rPr lang="fr-BE" sz="1200" dirty="0" smtClean="0"/>
              <a:t>, </a:t>
            </a:r>
            <a:r>
              <a:rPr lang="fr-BE" sz="1200" dirty="0" smtClean="0">
                <a:hlinkClick r:id="rId49" action="ppaction://hlinkfile"/>
              </a:rPr>
              <a:t>Lopez AM</a:t>
            </a:r>
            <a:r>
              <a:rPr lang="fr-BE" sz="1200" dirty="0" smtClean="0"/>
              <a:t>, </a:t>
            </a:r>
            <a:r>
              <a:rPr lang="fr-BE" sz="1200" dirty="0" smtClean="0">
                <a:hlinkClick r:id="rId50" action="ppaction://hlinkfile"/>
              </a:rPr>
              <a:t>Rogers CE</a:t>
            </a:r>
            <a:r>
              <a:rPr lang="fr-BE" sz="1200" dirty="0" smtClean="0"/>
              <a:t>, </a:t>
            </a:r>
            <a:r>
              <a:rPr lang="fr-BE" sz="1200" dirty="0" smtClean="0">
                <a:hlinkClick r:id="rId51" action="ppaction://hlinkfile"/>
              </a:rPr>
              <a:t>Oh B</a:t>
            </a:r>
            <a:r>
              <a:rPr lang="fr-BE" sz="1200" dirty="0" smtClean="0"/>
              <a:t>, </a:t>
            </a:r>
            <a:r>
              <a:rPr lang="fr-BE" sz="1200" dirty="0" err="1" smtClean="0">
                <a:hlinkClick r:id="rId52" action="ppaction://hlinkfile"/>
              </a:rPr>
              <a:t>Guillen</a:t>
            </a:r>
            <a:r>
              <a:rPr lang="fr-BE" sz="1200" dirty="0" smtClean="0">
                <a:hlinkClick r:id="rId52" action="ppaction://hlinkfile"/>
              </a:rPr>
              <a:t>-Rodriguez J</a:t>
            </a:r>
            <a:r>
              <a:rPr lang="fr-BE" sz="1200" dirty="0" smtClean="0"/>
              <a:t>.</a:t>
            </a:r>
          </a:p>
          <a:p>
            <a:r>
              <a:rPr lang="fr-BE" sz="1200" dirty="0" err="1" smtClean="0">
                <a:hlinkClick r:id="" action="ppaction://hlinkfile" tooltip="Complementary therapies in medicine."/>
              </a:rPr>
              <a:t>Complement</a:t>
            </a:r>
            <a:r>
              <a:rPr lang="fr-BE" sz="1200" dirty="0" smtClean="0">
                <a:hlinkClick r:id="" action="ppaction://hlinkfile" tooltip="Complementary therapies in medicine."/>
              </a:rPr>
              <a:t> </a:t>
            </a:r>
            <a:r>
              <a:rPr lang="fr-BE" sz="1200" dirty="0" err="1" smtClean="0">
                <a:hlinkClick r:id="" action="ppaction://hlinkfile" tooltip="Complementary therapies in medicine."/>
              </a:rPr>
              <a:t>Ther</a:t>
            </a:r>
            <a:r>
              <a:rPr lang="fr-BE" sz="1200" dirty="0" smtClean="0">
                <a:hlinkClick r:id="" action="ppaction://hlinkfile" tooltip="Complementary therapies in medicine."/>
              </a:rPr>
              <a:t> Med.</a:t>
            </a:r>
            <a:r>
              <a:rPr lang="fr-BE" sz="1200" dirty="0" smtClean="0"/>
              <a:t> 2014 </a:t>
            </a:r>
            <a:r>
              <a:rPr lang="fr-BE" sz="1200" dirty="0" err="1" smtClean="0"/>
              <a:t>Feb</a:t>
            </a:r>
            <a:r>
              <a:rPr lang="fr-BE" sz="1200" dirty="0" smtClean="0"/>
              <a:t>;22(1):173-86. </a:t>
            </a:r>
            <a:r>
              <a:rPr lang="fr-BE" sz="1200" b="1" dirty="0" err="1" smtClean="0"/>
              <a:t>Health</a:t>
            </a:r>
            <a:r>
              <a:rPr lang="fr-BE" sz="1200" b="1" dirty="0" smtClean="0"/>
              <a:t> </a:t>
            </a:r>
            <a:r>
              <a:rPr lang="fr-BE" sz="1200" b="1" dirty="0" err="1" smtClean="0"/>
              <a:t>benefits</a:t>
            </a:r>
            <a:r>
              <a:rPr lang="fr-BE" sz="1200" b="1" dirty="0" smtClean="0"/>
              <a:t> of </a:t>
            </a:r>
            <a:r>
              <a:rPr lang="fr-BE" sz="1200" b="1" dirty="0" err="1" smtClean="0"/>
              <a:t>qigong</a:t>
            </a:r>
            <a:r>
              <a:rPr lang="fr-BE" sz="1200" b="1" dirty="0" smtClean="0"/>
              <a:t> or tai chi for cancer patients: a </a:t>
            </a:r>
            <a:r>
              <a:rPr lang="fr-BE" sz="1200" b="1" dirty="0" err="1" smtClean="0"/>
              <a:t>systematic</a:t>
            </a:r>
            <a:r>
              <a:rPr lang="fr-BE" sz="1200" b="1" dirty="0" smtClean="0"/>
              <a:t> </a:t>
            </a:r>
            <a:r>
              <a:rPr lang="fr-BE" sz="1200" b="1" dirty="0" err="1" smtClean="0"/>
              <a:t>review</a:t>
            </a:r>
            <a:r>
              <a:rPr lang="fr-BE" sz="1200" b="1" dirty="0" smtClean="0"/>
              <a:t> and </a:t>
            </a:r>
            <a:r>
              <a:rPr lang="fr-BE" sz="1200" b="1" dirty="0" err="1" smtClean="0"/>
              <a:t>meta</a:t>
            </a:r>
            <a:r>
              <a:rPr lang="fr-BE" sz="1200" b="1" dirty="0" smtClean="0"/>
              <a:t>-analyses. </a:t>
            </a:r>
            <a:r>
              <a:rPr lang="fr-BE" sz="1200" dirty="0" err="1" smtClean="0">
                <a:hlinkClick r:id="rId53" action="ppaction://hlinkfile"/>
              </a:rPr>
              <a:t>Zeng</a:t>
            </a:r>
            <a:r>
              <a:rPr lang="fr-BE" sz="1200" dirty="0" smtClean="0">
                <a:hlinkClick r:id="rId53" action="ppaction://hlinkfile"/>
              </a:rPr>
              <a:t> Y</a:t>
            </a:r>
            <a:r>
              <a:rPr lang="fr-BE" sz="1200" baseline="30000" dirty="0" smtClean="0"/>
              <a:t>1</a:t>
            </a:r>
            <a:r>
              <a:rPr lang="fr-BE" sz="1200" dirty="0" smtClean="0"/>
              <a:t>, </a:t>
            </a:r>
            <a:r>
              <a:rPr lang="fr-BE" sz="1200" dirty="0" err="1" smtClean="0">
                <a:hlinkClick r:id="rId54" action="ppaction://hlinkfile"/>
              </a:rPr>
              <a:t>Luo</a:t>
            </a:r>
            <a:r>
              <a:rPr lang="fr-BE" sz="1200" dirty="0" smtClean="0">
                <a:hlinkClick r:id="rId54" action="ppaction://hlinkfile"/>
              </a:rPr>
              <a:t> T</a:t>
            </a:r>
            <a:r>
              <a:rPr lang="fr-BE" sz="1200" baseline="30000" dirty="0" smtClean="0"/>
              <a:t>2</a:t>
            </a:r>
            <a:r>
              <a:rPr lang="fr-BE" sz="1200" dirty="0" smtClean="0"/>
              <a:t>, </a:t>
            </a:r>
            <a:r>
              <a:rPr lang="fr-BE" sz="1200" dirty="0" err="1" smtClean="0">
                <a:hlinkClick r:id="rId55" action="ppaction://hlinkfile"/>
              </a:rPr>
              <a:t>Xie</a:t>
            </a:r>
            <a:r>
              <a:rPr lang="fr-BE" sz="1200" dirty="0" smtClean="0">
                <a:hlinkClick r:id="rId55" action="ppaction://hlinkfile"/>
              </a:rPr>
              <a:t> H</a:t>
            </a:r>
            <a:r>
              <a:rPr lang="fr-BE" sz="1200" baseline="30000" dirty="0" smtClean="0"/>
              <a:t>2</a:t>
            </a:r>
            <a:r>
              <a:rPr lang="fr-BE" sz="1200" dirty="0" smtClean="0"/>
              <a:t>, </a:t>
            </a:r>
            <a:r>
              <a:rPr lang="fr-BE" sz="1200" dirty="0" smtClean="0">
                <a:hlinkClick r:id="rId56" action="ppaction://hlinkfile"/>
              </a:rPr>
              <a:t>Huang M</a:t>
            </a:r>
            <a:r>
              <a:rPr lang="fr-BE" sz="1200" baseline="30000" dirty="0" smtClean="0"/>
              <a:t>3</a:t>
            </a:r>
            <a:r>
              <a:rPr lang="fr-BE" sz="1200" dirty="0" smtClean="0"/>
              <a:t>, </a:t>
            </a:r>
            <a:r>
              <a:rPr lang="fr-BE" sz="1200" dirty="0" smtClean="0">
                <a:hlinkClick r:id="rId57" action="ppaction://hlinkfile"/>
              </a:rPr>
              <a:t>Cheng AS</a:t>
            </a:r>
            <a:r>
              <a:rPr lang="fr-BE" sz="1200" baseline="30000" dirty="0" smtClean="0"/>
              <a:t>4</a:t>
            </a:r>
            <a:r>
              <a:rPr lang="fr-BE" sz="1200" dirty="0" smtClean="0"/>
              <a:t>.</a:t>
            </a:r>
            <a:endParaRPr lang="nl-BE" sz="1200" dirty="0" smtClean="0">
              <a:latin typeface="Times New Roman" pitchFamily="18" charset="0"/>
              <a:cs typeface="Times New Roman" pitchFamily="18" charset="0"/>
              <a:hlinkClick r:id="rId2" tooltip="Journal of the American Geriatrics Society."/>
            </a:endParaRPr>
          </a:p>
          <a:p>
            <a:r>
              <a:rPr lang="en-US" sz="1200" dirty="0" smtClean="0">
                <a:hlinkClick r:id="" action="ppaction://hlinkfile" tooltip="Supportive care in cancer : official journal of the Multinational Association of Supportive Care in Cancer."/>
              </a:rPr>
              <a:t> Support Care Cancer.</a:t>
            </a:r>
            <a:r>
              <a:rPr lang="en-US" sz="1200" dirty="0" smtClean="0"/>
              <a:t> 2012 Jun;20(6):1121-33.  </a:t>
            </a:r>
            <a:r>
              <a:rPr lang="en-US" sz="1200" b="1" dirty="0" smtClean="0"/>
              <a:t>A systematic review of the effectiveness of qigong exercise in supportive cancer care. </a:t>
            </a:r>
            <a:r>
              <a:rPr lang="en-US" sz="1200" dirty="0" smtClean="0">
                <a:hlinkClick r:id="rId58" action="ppaction://hlinkfile"/>
              </a:rPr>
              <a:t>Chan CL</a:t>
            </a:r>
            <a:r>
              <a:rPr lang="en-US" sz="1200" baseline="30000" dirty="0" smtClean="0"/>
              <a:t>1</a:t>
            </a:r>
            <a:r>
              <a:rPr lang="en-US" sz="1200" dirty="0" smtClean="0"/>
              <a:t>, </a:t>
            </a:r>
            <a:r>
              <a:rPr lang="en-US" sz="1200" dirty="0" smtClean="0">
                <a:hlinkClick r:id="rId59" action="ppaction://hlinkfile"/>
              </a:rPr>
              <a:t>Wang CW</a:t>
            </a:r>
            <a:r>
              <a:rPr lang="en-US" sz="1200" dirty="0" smtClean="0"/>
              <a:t>, </a:t>
            </a:r>
            <a:r>
              <a:rPr lang="en-US" sz="1200" dirty="0" smtClean="0">
                <a:hlinkClick r:id="rId60" action="ppaction://hlinkfile"/>
              </a:rPr>
              <a:t>Ho RT</a:t>
            </a:r>
            <a:r>
              <a:rPr lang="en-US" sz="1200" dirty="0" smtClean="0"/>
              <a:t>, </a:t>
            </a:r>
            <a:r>
              <a:rPr lang="en-US" sz="1200" dirty="0" smtClean="0">
                <a:hlinkClick r:id="rId61" action="ppaction://hlinkfile"/>
              </a:rPr>
              <a:t>Ng SM</a:t>
            </a:r>
            <a:r>
              <a:rPr lang="en-US" sz="1200" dirty="0" smtClean="0"/>
              <a:t>, </a:t>
            </a:r>
            <a:r>
              <a:rPr lang="en-US" sz="1200" dirty="0" smtClean="0">
                <a:hlinkClick r:id="rId62" action="ppaction://hlinkfile"/>
              </a:rPr>
              <a:t>Chan JS</a:t>
            </a:r>
            <a:r>
              <a:rPr lang="en-US" sz="1200" dirty="0" smtClean="0"/>
              <a:t>, </a:t>
            </a:r>
            <a:r>
              <a:rPr lang="en-US" sz="1200" dirty="0" err="1" smtClean="0">
                <a:hlinkClick r:id="rId63" action="ppaction://hlinkfile"/>
              </a:rPr>
              <a:t>Ziea</a:t>
            </a:r>
            <a:r>
              <a:rPr lang="en-US" sz="1200" dirty="0" smtClean="0">
                <a:hlinkClick r:id="rId63" action="ppaction://hlinkfile"/>
              </a:rPr>
              <a:t> ET</a:t>
            </a:r>
            <a:r>
              <a:rPr lang="en-US" sz="1200" dirty="0" smtClean="0"/>
              <a:t>, </a:t>
            </a:r>
            <a:r>
              <a:rPr lang="en-US" sz="1200" dirty="0" smtClean="0">
                <a:hlinkClick r:id="rId64" action="ppaction://hlinkfile"/>
              </a:rPr>
              <a:t>Wong VC</a:t>
            </a:r>
            <a:r>
              <a:rPr lang="en-US" sz="1200" dirty="0" smtClean="0"/>
              <a:t>.</a:t>
            </a:r>
            <a:endParaRPr lang="fr-BE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err="1" smtClean="0">
                <a:hlinkClick r:id="" action="ppaction://hlinkfile" tooltip="Integrative cancer therapies."/>
              </a:rPr>
              <a:t>Integr</a:t>
            </a:r>
            <a:r>
              <a:rPr lang="en-US" sz="1200" dirty="0" smtClean="0">
                <a:hlinkClick r:id="" action="ppaction://hlinkfile" tooltip="Integrative cancer therapies."/>
              </a:rPr>
              <a:t> Cancer </a:t>
            </a:r>
            <a:r>
              <a:rPr lang="en-US" sz="1200" dirty="0" err="1" smtClean="0">
                <a:hlinkClick r:id="" action="ppaction://hlinkfile" tooltip="Integrative cancer therapies."/>
              </a:rPr>
              <a:t>Ther</a:t>
            </a:r>
            <a:r>
              <a:rPr lang="en-US" sz="1200" dirty="0" smtClean="0">
                <a:hlinkClick r:id="" action="ppaction://hlinkfile" tooltip="Integrative cancer therapies."/>
              </a:rPr>
              <a:t>.</a:t>
            </a:r>
            <a:r>
              <a:rPr lang="en-US" sz="1200" dirty="0" smtClean="0"/>
              <a:t> 2012 Jun;11(2):101-10. </a:t>
            </a:r>
            <a:r>
              <a:rPr lang="en-US" sz="1200" b="1" dirty="0" smtClean="0"/>
              <a:t>A critical review of the effects of medical Qigong on quality of life, immune function, and survival in cancer patients. </a:t>
            </a:r>
            <a:r>
              <a:rPr lang="en-US" sz="1200" dirty="0" smtClean="0">
                <a:hlinkClick r:id="rId65" action="ppaction://hlinkfile"/>
              </a:rPr>
              <a:t>Oh B</a:t>
            </a:r>
            <a:r>
              <a:rPr lang="en-US" sz="1200" baseline="30000" dirty="0" smtClean="0"/>
              <a:t>1</a:t>
            </a:r>
            <a:r>
              <a:rPr lang="en-US" sz="1200" dirty="0" smtClean="0"/>
              <a:t>, </a:t>
            </a:r>
            <a:r>
              <a:rPr lang="en-US" sz="1200" dirty="0" err="1" smtClean="0">
                <a:hlinkClick r:id="rId66" action="ppaction://hlinkfile"/>
              </a:rPr>
              <a:t>Butow</a:t>
            </a:r>
            <a:r>
              <a:rPr lang="en-US" sz="1200" dirty="0" smtClean="0">
                <a:hlinkClick r:id="rId66" action="ppaction://hlinkfile"/>
              </a:rPr>
              <a:t> P</a:t>
            </a:r>
            <a:r>
              <a:rPr lang="en-US" sz="1200" dirty="0" smtClean="0"/>
              <a:t>, </a:t>
            </a:r>
            <a:r>
              <a:rPr lang="en-US" sz="1200" dirty="0" err="1" smtClean="0">
                <a:hlinkClick r:id="rId67" action="ppaction://hlinkfile"/>
              </a:rPr>
              <a:t>Mullan</a:t>
            </a:r>
            <a:r>
              <a:rPr lang="en-US" sz="1200" dirty="0" smtClean="0">
                <a:hlinkClick r:id="rId67" action="ppaction://hlinkfile"/>
              </a:rPr>
              <a:t> B</a:t>
            </a:r>
            <a:r>
              <a:rPr lang="en-US" sz="1200" dirty="0" smtClean="0"/>
              <a:t>, </a:t>
            </a:r>
            <a:r>
              <a:rPr lang="en-US" sz="1200" dirty="0" smtClean="0">
                <a:hlinkClick r:id="rId68" action="ppaction://hlinkfile"/>
              </a:rPr>
              <a:t>Hale A</a:t>
            </a:r>
            <a:r>
              <a:rPr lang="en-US" sz="1200" dirty="0" smtClean="0"/>
              <a:t>, </a:t>
            </a:r>
            <a:r>
              <a:rPr lang="en-US" sz="1200" dirty="0" smtClean="0">
                <a:hlinkClick r:id="rId69" action="ppaction://hlinkfile"/>
              </a:rPr>
              <a:t>Lee MS</a:t>
            </a:r>
            <a:r>
              <a:rPr lang="en-US" sz="1200" dirty="0" smtClean="0"/>
              <a:t>, </a:t>
            </a:r>
            <a:r>
              <a:rPr lang="en-US" sz="1200" dirty="0" err="1" smtClean="0">
                <a:hlinkClick r:id="rId70" action="ppaction://hlinkfile"/>
              </a:rPr>
              <a:t>Guo</a:t>
            </a:r>
            <a:r>
              <a:rPr lang="en-US" sz="1200" dirty="0" smtClean="0">
                <a:hlinkClick r:id="rId70" action="ppaction://hlinkfile"/>
              </a:rPr>
              <a:t> X</a:t>
            </a:r>
            <a:r>
              <a:rPr lang="en-US" sz="1200" dirty="0" smtClean="0"/>
              <a:t>, </a:t>
            </a:r>
            <a:r>
              <a:rPr lang="en-US" sz="1200" dirty="0" smtClean="0">
                <a:hlinkClick r:id="rId71" action="ppaction://hlinkfile"/>
              </a:rPr>
              <a:t>Clarke S</a:t>
            </a:r>
            <a:r>
              <a:rPr lang="en-US" sz="1200" dirty="0" smtClean="0"/>
              <a:t>.</a:t>
            </a:r>
          </a:p>
          <a:p>
            <a:r>
              <a:rPr lang="en-US" sz="1200" dirty="0" smtClean="0">
                <a:hlinkClick r:id="" action="ppaction://hlinkfile" tooltip="Journal of bodywork and movement therapies."/>
              </a:rPr>
              <a:t>J </a:t>
            </a:r>
            <a:r>
              <a:rPr lang="en-US" sz="1200" dirty="0" err="1" smtClean="0">
                <a:hlinkClick r:id="" action="ppaction://hlinkfile" tooltip="Journal of bodywork and movement therapies."/>
              </a:rPr>
              <a:t>Bodyw</a:t>
            </a:r>
            <a:r>
              <a:rPr lang="en-US" sz="1200" dirty="0" smtClean="0">
                <a:hlinkClick r:id="" action="ppaction://hlinkfile" tooltip="Journal of bodywork and movement therapies."/>
              </a:rPr>
              <a:t> </a:t>
            </a:r>
            <a:r>
              <a:rPr lang="en-US" sz="1200" dirty="0" err="1" smtClean="0">
                <a:hlinkClick r:id="" action="ppaction://hlinkfile" tooltip="Journal of bodywork and movement therapies."/>
              </a:rPr>
              <a:t>Mov</a:t>
            </a:r>
            <a:r>
              <a:rPr lang="en-US" sz="1200" dirty="0" smtClean="0">
                <a:hlinkClick r:id="" action="ppaction://hlinkfile" tooltip="Journal of bodywork and movement therapies."/>
              </a:rPr>
              <a:t> </a:t>
            </a:r>
            <a:r>
              <a:rPr lang="en-US" sz="1200" dirty="0" err="1" smtClean="0">
                <a:hlinkClick r:id="" action="ppaction://hlinkfile" tooltip="Journal of bodywork and movement therapies."/>
              </a:rPr>
              <a:t>Ther</a:t>
            </a:r>
            <a:r>
              <a:rPr lang="en-US" sz="1200" dirty="0" smtClean="0">
                <a:hlinkClick r:id="" action="ppaction://hlinkfile" tooltip="Journal of bodywork and movement therapies."/>
              </a:rPr>
              <a:t>.</a:t>
            </a:r>
            <a:r>
              <a:rPr lang="en-US" sz="1200" dirty="0" smtClean="0"/>
              <a:t> 2015 Jan;19(1):138-49. </a:t>
            </a:r>
            <a:r>
              <a:rPr lang="en-US" sz="1200" b="1" dirty="0" smtClean="0"/>
              <a:t>Effects of </a:t>
            </a:r>
            <a:r>
              <a:rPr lang="en-US" sz="1200" b="1" dirty="0" err="1" smtClean="0"/>
              <a:t>Baduanjin</a:t>
            </a:r>
            <a:r>
              <a:rPr lang="en-US" sz="1200" b="1" dirty="0" smtClean="0"/>
              <a:t> on mental health: a comprehensive review.  </a:t>
            </a:r>
            <a:r>
              <a:rPr lang="en-US" sz="1200" dirty="0" smtClean="0">
                <a:hlinkClick r:id="rId72" action="ppaction://hlinkfile"/>
              </a:rPr>
              <a:t>Cheng FK</a:t>
            </a:r>
            <a:r>
              <a:rPr lang="en-US" sz="1200" baseline="30000" dirty="0" smtClean="0"/>
              <a:t>1</a:t>
            </a:r>
            <a:r>
              <a:rPr lang="en-US" sz="1200" dirty="0" smtClean="0"/>
              <a:t>.</a:t>
            </a:r>
          </a:p>
          <a:p>
            <a:r>
              <a:rPr lang="en-US" sz="1200" dirty="0" err="1" smtClean="0">
                <a:hlinkClick r:id="" action="ppaction://hlinkfile" tooltip="Evidence-based complementary and alternative medicine : eCAM."/>
              </a:rPr>
              <a:t>Evid</a:t>
            </a:r>
            <a:r>
              <a:rPr lang="en-US" sz="1200" dirty="0" smtClean="0">
                <a:hlinkClick r:id="" action="ppaction://hlinkfile" tooltip="Evidence-based complementary and alternative medicine : eCAM."/>
              </a:rPr>
              <a:t> Based Complement </a:t>
            </a:r>
            <a:r>
              <a:rPr lang="en-US" sz="1200" dirty="0" err="1" smtClean="0">
                <a:hlinkClick r:id="" action="ppaction://hlinkfile" tooltip="Evidence-based complementary and alternative medicine : eCAM."/>
              </a:rPr>
              <a:t>Alternat</a:t>
            </a:r>
            <a:r>
              <a:rPr lang="en-US" sz="1200" dirty="0" smtClean="0">
                <a:hlinkClick r:id="" action="ppaction://hlinkfile" tooltip="Evidence-based complementary and alternative medicine : eCAM."/>
              </a:rPr>
              <a:t> Med.</a:t>
            </a:r>
            <a:r>
              <a:rPr lang="en-US" sz="1200" dirty="0" smtClean="0"/>
              <a:t> 2014;</a:t>
            </a:r>
            <a:r>
              <a:rPr lang="en-US" sz="1200" b="1" dirty="0" smtClean="0"/>
              <a:t>The effect of </a:t>
            </a:r>
            <a:r>
              <a:rPr lang="en-US" sz="1200" b="1" dirty="0" err="1" smtClean="0"/>
              <a:t>baduanjin</a:t>
            </a:r>
            <a:r>
              <a:rPr lang="en-US" sz="1200" b="1" dirty="0" smtClean="0"/>
              <a:t> on promoting the physical fitness and health of </a:t>
            </a:r>
            <a:r>
              <a:rPr lang="en-US" sz="1200" b="1" dirty="0" err="1" smtClean="0"/>
              <a:t>adults.</a:t>
            </a:r>
            <a:r>
              <a:rPr lang="en-US" sz="1200" dirty="0" err="1" smtClean="0">
                <a:hlinkClick r:id="rId73" action="ppaction://hlinkfile"/>
              </a:rPr>
              <a:t>Li</a:t>
            </a:r>
            <a:r>
              <a:rPr lang="en-US" sz="1200" dirty="0" smtClean="0">
                <a:hlinkClick r:id="rId73" action="ppaction://hlinkfile"/>
              </a:rPr>
              <a:t> R</a:t>
            </a:r>
            <a:r>
              <a:rPr lang="en-US" sz="1200" baseline="30000" dirty="0" smtClean="0"/>
              <a:t>1</a:t>
            </a:r>
            <a:r>
              <a:rPr lang="en-US" sz="1200" dirty="0" smtClean="0"/>
              <a:t>, </a:t>
            </a:r>
            <a:r>
              <a:rPr lang="en-US" sz="1200" dirty="0" smtClean="0">
                <a:hlinkClick r:id="rId74" action="ppaction://hlinkfile"/>
              </a:rPr>
              <a:t>Jin L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, </a:t>
            </a:r>
            <a:r>
              <a:rPr lang="en-US" sz="1200" dirty="0" smtClean="0">
                <a:hlinkClick r:id="rId75" action="ppaction://hlinkfile"/>
              </a:rPr>
              <a:t>Hong P</a:t>
            </a:r>
            <a:r>
              <a:rPr lang="en-US" sz="1200" baseline="30000" dirty="0" smtClean="0"/>
              <a:t>1</a:t>
            </a:r>
            <a:r>
              <a:rPr lang="en-US" sz="1200" dirty="0" smtClean="0"/>
              <a:t>, </a:t>
            </a:r>
            <a:r>
              <a:rPr lang="en-US" sz="1200" dirty="0" smtClean="0">
                <a:hlinkClick r:id="rId76" action="ppaction://hlinkfile"/>
              </a:rPr>
              <a:t>He ZH</a:t>
            </a:r>
            <a:r>
              <a:rPr lang="en-US" sz="1200" baseline="30000" dirty="0" smtClean="0"/>
              <a:t>1</a:t>
            </a:r>
            <a:r>
              <a:rPr lang="en-US" sz="1200" dirty="0" smtClean="0"/>
              <a:t>, </a:t>
            </a:r>
            <a:r>
              <a:rPr lang="en-US" sz="1200" dirty="0" smtClean="0">
                <a:hlinkClick r:id="rId77" action="ppaction://hlinkfile"/>
              </a:rPr>
              <a:t>Huang CY</a:t>
            </a:r>
            <a:r>
              <a:rPr lang="en-US" sz="1200" baseline="30000" dirty="0" smtClean="0"/>
              <a:t>1</a:t>
            </a:r>
            <a:r>
              <a:rPr lang="en-US" sz="1200" dirty="0" smtClean="0"/>
              <a:t>, </a:t>
            </a:r>
            <a:r>
              <a:rPr lang="en-US" sz="1200" dirty="0" smtClean="0">
                <a:hlinkClick r:id="rId78" action="ppaction://hlinkfile"/>
              </a:rPr>
              <a:t>Zhao JX</a:t>
            </a:r>
            <a:r>
              <a:rPr lang="en-US" sz="1200" baseline="30000" dirty="0" smtClean="0"/>
              <a:t>1</a:t>
            </a:r>
            <a:r>
              <a:rPr lang="en-US" sz="1200" dirty="0" smtClean="0"/>
              <a:t>, </a:t>
            </a:r>
            <a:r>
              <a:rPr lang="en-US" sz="1200" dirty="0" smtClean="0">
                <a:hlinkClick r:id="rId79" action="ppaction://hlinkfile"/>
              </a:rPr>
              <a:t>Wang M</a:t>
            </a:r>
            <a:r>
              <a:rPr lang="en-US" sz="1200" baseline="30000" dirty="0" smtClean="0"/>
              <a:t>1</a:t>
            </a:r>
            <a:r>
              <a:rPr lang="en-US" sz="1200" dirty="0" smtClean="0"/>
              <a:t>, </a:t>
            </a:r>
            <a:r>
              <a:rPr lang="en-US" sz="1200" dirty="0" err="1" smtClean="0">
                <a:hlinkClick r:id="rId80" action="ppaction://hlinkfile"/>
              </a:rPr>
              <a:t>Tian</a:t>
            </a:r>
            <a:r>
              <a:rPr lang="en-US" sz="1200" dirty="0" smtClean="0">
                <a:hlinkClick r:id="rId80" action="ppaction://hlinkfile"/>
              </a:rPr>
              <a:t> Y</a:t>
            </a:r>
            <a:endParaRPr lang="en-US" sz="1200" dirty="0" smtClean="0"/>
          </a:p>
          <a:p>
            <a:endParaRPr lang="en-US" sz="12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8003232" cy="4680520"/>
          </a:xfrm>
        </p:spPr>
        <p:txBody>
          <a:bodyPr/>
          <a:lstStyle/>
          <a:p>
            <a:pPr algn="just"/>
            <a:r>
              <a:rPr lang="fr-BE" sz="2000" dirty="0" smtClean="0">
                <a:latin typeface="Times New Roman" pitchFamily="18" charset="0"/>
                <a:cs typeface="Times New Roman" pitchFamily="18" charset="0"/>
              </a:rPr>
              <a:t>Il comprend quarante-quatre postures </a:t>
            </a:r>
          </a:p>
          <a:p>
            <a:pPr algn="just">
              <a:buNone/>
            </a:pPr>
            <a:r>
              <a:rPr lang="fr-BE" sz="2000" dirty="0" smtClean="0">
                <a:latin typeface="Times New Roman" pitchFamily="18" charset="0"/>
                <a:cs typeface="Times New Roman" pitchFamily="18" charset="0"/>
              </a:rPr>
              <a:t>      illustrant le </a:t>
            </a:r>
            <a:r>
              <a:rPr lang="fr-BE" sz="2000" b="1" i="1" dirty="0" err="1" smtClean="0">
                <a:latin typeface="Times New Roman" pitchFamily="18" charset="0"/>
                <a:cs typeface="Times New Roman" pitchFamily="18" charset="0"/>
              </a:rPr>
              <a:t>Daoyin</a:t>
            </a:r>
            <a:endParaRPr lang="fr-BE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BE" sz="2000" b="1" i="1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fr-BE" sz="1600" dirty="0" smtClean="0">
                <a:latin typeface="Times New Roman" pitchFamily="18" charset="0"/>
                <a:cs typeface="Times New Roman" pitchFamily="18" charset="0"/>
              </a:rPr>
              <a:t>(précurseur du </a:t>
            </a:r>
            <a:r>
              <a:rPr lang="fr-BE" sz="1600" b="1" i="1" dirty="0" err="1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fr-BE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BE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1600" dirty="0" smtClean="0">
                <a:latin typeface="Times New Roman" pitchFamily="18" charset="0"/>
                <a:cs typeface="Times New Roman" pitchFamily="18" charset="0"/>
              </a:rPr>
              <a:t>associant </a:t>
            </a:r>
          </a:p>
          <a:p>
            <a:pPr algn="just">
              <a:buNone/>
            </a:pPr>
            <a:r>
              <a:rPr lang="fr-BE" sz="1600" dirty="0" smtClean="0">
                <a:latin typeface="Times New Roman" pitchFamily="18" charset="0"/>
                <a:cs typeface="Times New Roman" pitchFamily="18" charset="0"/>
              </a:rPr>
              <a:t>	  des mouvements d’étirements et des automassages)</a:t>
            </a:r>
          </a:p>
          <a:p>
            <a:pPr algn="just">
              <a:buNone/>
            </a:pPr>
            <a:r>
              <a:rPr lang="fr-BE" sz="2000" dirty="0" smtClean="0">
                <a:latin typeface="Times New Roman" pitchFamily="18" charset="0"/>
                <a:cs typeface="Times New Roman" pitchFamily="18" charset="0"/>
              </a:rPr>
              <a:t>	accompagnés d’inscriptions décrivant:</a:t>
            </a:r>
          </a:p>
          <a:p>
            <a:pPr lvl="1" algn="just"/>
            <a:r>
              <a:rPr lang="fr-BE" sz="1800" dirty="0" smtClean="0">
                <a:latin typeface="Times New Roman" pitchFamily="18" charset="0"/>
                <a:cs typeface="Times New Roman" pitchFamily="18" charset="0"/>
              </a:rPr>
              <a:t>Soit l'indication thérapeutique du mouvement :</a:t>
            </a:r>
          </a:p>
          <a:p>
            <a:pPr lvl="2" algn="just"/>
            <a:r>
              <a:rPr lang="fr-BE" dirty="0" smtClean="0">
                <a:latin typeface="Times New Roman" pitchFamily="18" charset="0"/>
                <a:cs typeface="Times New Roman" pitchFamily="18" charset="0"/>
              </a:rPr>
              <a:t>principalement troubles du système locomoteur et du système digestif </a:t>
            </a:r>
          </a:p>
          <a:p>
            <a:pPr lvl="2" algn="just"/>
            <a:r>
              <a:rPr lang="fr-BE" dirty="0" smtClean="0">
                <a:latin typeface="Times New Roman" pitchFamily="18" charset="0"/>
                <a:cs typeface="Times New Roman" pitchFamily="18" charset="0"/>
              </a:rPr>
              <a:t>mais aussi maladie génitale, surdité, douleurs du genou, …</a:t>
            </a:r>
          </a:p>
          <a:p>
            <a:pPr lvl="1" algn="just"/>
            <a:r>
              <a:rPr lang="fr-BE" sz="1800" dirty="0" smtClean="0">
                <a:latin typeface="Times New Roman" pitchFamily="18" charset="0"/>
                <a:cs typeface="Times New Roman" pitchFamily="18" charset="0"/>
              </a:rPr>
              <a:t>Soit la ressemblance de la posture avec un animal: </a:t>
            </a:r>
          </a:p>
          <a:p>
            <a:pPr lvl="2" algn="just"/>
            <a:r>
              <a:rPr lang="fr-BE" dirty="0" smtClean="0">
                <a:latin typeface="Times New Roman" pitchFamily="18" charset="0"/>
                <a:cs typeface="Times New Roman" pitchFamily="18" charset="0"/>
              </a:rPr>
              <a:t>le loup, l'ours, le singe, la grue, le dragon, le faucon, </a:t>
            </a:r>
          </a:p>
          <a:p>
            <a:pPr lvl="2" algn="just"/>
            <a:r>
              <a:rPr lang="fr-BE" dirty="0" smtClean="0">
                <a:latin typeface="Times New Roman" pitchFamily="18" charset="0"/>
                <a:cs typeface="Times New Roman" pitchFamily="18" charset="0"/>
              </a:rPr>
              <a:t>animaux de la mythologie taoïstes, que les adeptes de la longévité ont cherché à imiter.</a:t>
            </a:r>
          </a:p>
          <a:p>
            <a:pPr algn="just"/>
            <a:r>
              <a:rPr lang="fr-BE" sz="2000" dirty="0" smtClean="0">
                <a:latin typeface="Times New Roman" pitchFamily="18" charset="0"/>
                <a:cs typeface="Times New Roman" pitchFamily="18" charset="0"/>
              </a:rPr>
              <a:t>Ces illustrations semblent indiquer que les exercices de </a:t>
            </a:r>
            <a:r>
              <a:rPr lang="fr-BE" sz="2000" b="1" i="1" dirty="0" err="1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fr-BE" sz="2000" dirty="0" smtClean="0">
                <a:latin typeface="Times New Roman" pitchFamily="18" charset="0"/>
                <a:cs typeface="Times New Roman" pitchFamily="18" charset="0"/>
              </a:rPr>
              <a:t> étaient largement utilisés dans le traitement des maladies dans la Chine ancienne</a:t>
            </a:r>
            <a:endParaRPr lang="fr-BE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xfrm>
            <a:off x="467544" y="548680"/>
            <a:ext cx="8352928" cy="1440160"/>
          </a:xfrm>
        </p:spPr>
        <p:txBody>
          <a:bodyPr/>
          <a:lstStyle/>
          <a:p>
            <a:r>
              <a:rPr lang="fr-BE" b="1" dirty="0" smtClean="0">
                <a:latin typeface="Times New Roman" pitchFamily="18" charset="0"/>
                <a:cs typeface="Times New Roman" pitchFamily="18" charset="0"/>
              </a:rPr>
              <a:t>La plus importante découverte  archéologique concernant le </a:t>
            </a:r>
            <a:r>
              <a:rPr lang="fr-BE" b="1" i="1" dirty="0" err="1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fr-BE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BE" b="1" dirty="0" smtClean="0">
                <a:latin typeface="Times New Roman" pitchFamily="18" charset="0"/>
                <a:cs typeface="Times New Roman" pitchFamily="18" charset="0"/>
              </a:rPr>
              <a:t>date de 1973: Peinture sur soierie  Ma Wang </a:t>
            </a:r>
            <a:r>
              <a:rPr lang="fr-BE" b="1" dirty="0" err="1" smtClean="0">
                <a:latin typeface="Times New Roman" pitchFamily="18" charset="0"/>
                <a:cs typeface="Times New Roman" pitchFamily="18" charset="0"/>
              </a:rPr>
              <a:t>Dui</a:t>
            </a:r>
            <a:r>
              <a:rPr lang="fr-BE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fr-BE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BE" b="1" dirty="0" smtClean="0">
                <a:latin typeface="Times New Roman" pitchFamily="18" charset="0"/>
                <a:cs typeface="Times New Roman" pitchFamily="18" charset="0"/>
              </a:rPr>
              <a:t>province du Hunan</a:t>
            </a:r>
          </a:p>
          <a:p>
            <a:endParaRPr lang="fr-BE" dirty="0"/>
          </a:p>
        </p:txBody>
      </p:sp>
      <p:pic>
        <p:nvPicPr>
          <p:cNvPr id="8" name="Picture 2" descr="C:\Users\guillam\Desktop\qig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628799"/>
            <a:ext cx="2664296" cy="1296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624736" cy="1066130"/>
          </a:xfrm>
        </p:spPr>
        <p:txBody>
          <a:bodyPr/>
          <a:lstStyle/>
          <a:p>
            <a:pPr eaLnBrk="1" hangingPunct="1"/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b="1" i="1" dirty="0" err="1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 et médecine traditionnelle</a:t>
            </a:r>
            <a:b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 Chinoise</a:t>
            </a:r>
            <a:r>
              <a:rPr lang="en-GB" sz="3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484" name="Rectangle 4"/>
          <p:cNvSpPr>
            <a:spLocks noGrp="1"/>
          </p:cNvSpPr>
          <p:nvPr>
            <p:ph idx="1"/>
          </p:nvPr>
        </p:nvSpPr>
        <p:spPr>
          <a:xfrm>
            <a:off x="457200" y="1484784"/>
            <a:ext cx="8507288" cy="5184576"/>
          </a:xfrm>
        </p:spPr>
        <p:txBody>
          <a:bodyPr>
            <a:noAutofit/>
          </a:bodyPr>
          <a:lstStyle/>
          <a:p>
            <a:pPr eaLnBrk="1" hangingPunct="1"/>
            <a:r>
              <a:rPr lang="fr-FR" sz="2000" dirty="0" smtClean="0">
                <a:latin typeface="Times New Roman" pitchFamily="18" charset="0"/>
              </a:rPr>
              <a:t>Au 21</a:t>
            </a:r>
            <a:r>
              <a:rPr lang="fr-FR" sz="2000" baseline="30000" dirty="0" smtClean="0">
                <a:latin typeface="Times New Roman" pitchFamily="18" charset="0"/>
              </a:rPr>
              <a:t>ième</a:t>
            </a:r>
            <a:r>
              <a:rPr lang="fr-FR" sz="2000" dirty="0" smtClean="0">
                <a:latin typeface="Times New Roman" pitchFamily="18" charset="0"/>
              </a:rPr>
              <a:t> siècle, il constitue toujours </a:t>
            </a:r>
            <a:r>
              <a:rPr lang="fr-FR" sz="2000" b="1" dirty="0" smtClean="0">
                <a:latin typeface="Times New Roman" pitchFamily="18" charset="0"/>
              </a:rPr>
              <a:t>un des piliers de la médecine traditionnelle Chinoise </a:t>
            </a:r>
            <a:r>
              <a:rPr lang="fr-FR" sz="2000" dirty="0" smtClean="0">
                <a:latin typeface="Times New Roman" pitchFamily="18" charset="0"/>
              </a:rPr>
              <a:t>au même titre que les plantes,  la diététique, l’acupuncture - moxibustion,  le massage - </a:t>
            </a:r>
            <a:r>
              <a:rPr lang="fr-FR" sz="2000" dirty="0" err="1" smtClean="0">
                <a:latin typeface="Times New Roman" pitchFamily="18" charset="0"/>
              </a:rPr>
              <a:t>Tui</a:t>
            </a:r>
            <a:r>
              <a:rPr lang="fr-FR" sz="2000" dirty="0" smtClean="0">
                <a:latin typeface="Times New Roman" pitchFamily="18" charset="0"/>
              </a:rPr>
              <a:t> Na </a:t>
            </a:r>
          </a:p>
          <a:p>
            <a:pPr eaLnBrk="1" hangingPunct="1">
              <a:buNone/>
            </a:pPr>
            <a:r>
              <a:rPr lang="fr-FR" sz="2000" dirty="0" smtClean="0">
                <a:latin typeface="Times New Roman" pitchFamily="18" charset="0"/>
              </a:rPr>
              <a:t>                                </a:t>
            </a:r>
          </a:p>
          <a:p>
            <a:pPr eaLnBrk="1" hangingPunct="1"/>
            <a:r>
              <a:rPr lang="fr-FR" sz="2000" dirty="0" smtClean="0">
                <a:latin typeface="Times New Roman" pitchFamily="18" charset="0"/>
              </a:rPr>
              <a:t>Il associe:</a:t>
            </a:r>
          </a:p>
          <a:p>
            <a:pPr lvl="1" eaLnBrk="1" hangingPunct="1"/>
            <a:r>
              <a:rPr lang="fr-FR" sz="1800" b="1" dirty="0" smtClean="0">
                <a:latin typeface="Times New Roman" pitchFamily="18" charset="0"/>
              </a:rPr>
              <a:t>Des postures </a:t>
            </a:r>
            <a:r>
              <a:rPr lang="fr-FR" sz="1800" dirty="0" smtClean="0">
                <a:latin typeface="Times New Roman" pitchFamily="18" charset="0"/>
              </a:rPr>
              <a:t>debout ou assis</a:t>
            </a:r>
          </a:p>
          <a:p>
            <a:pPr lvl="1" eaLnBrk="1" hangingPunct="1"/>
            <a:r>
              <a:rPr lang="fr-FR" sz="1800" dirty="0" smtClean="0">
                <a:latin typeface="Times New Roman" pitchFamily="18" charset="0"/>
              </a:rPr>
              <a:t>Des </a:t>
            </a:r>
            <a:r>
              <a:rPr lang="fr-FR" sz="1800" b="1" dirty="0" smtClean="0">
                <a:latin typeface="Times New Roman" pitchFamily="18" charset="0"/>
              </a:rPr>
              <a:t>mouvements répétitifs </a:t>
            </a:r>
            <a:r>
              <a:rPr lang="fr-FR" sz="1800" dirty="0" smtClean="0">
                <a:latin typeface="Times New Roman" pitchFamily="18" charset="0"/>
              </a:rPr>
              <a:t>faciles à apprendre </a:t>
            </a:r>
          </a:p>
          <a:p>
            <a:pPr lvl="1" eaLnBrk="1" hangingPunct="1"/>
            <a:r>
              <a:rPr lang="fr-FR" sz="1800" b="1" dirty="0" smtClean="0">
                <a:latin typeface="Times New Roman" pitchFamily="18" charset="0"/>
              </a:rPr>
              <a:t>Des exercices respiratoires </a:t>
            </a:r>
            <a:r>
              <a:rPr lang="fr-FR" sz="1800" dirty="0" smtClean="0">
                <a:latin typeface="Times New Roman" pitchFamily="18" charset="0"/>
              </a:rPr>
              <a:t>pour accompagner les postures et les mouvements</a:t>
            </a:r>
            <a:endParaRPr lang="fr-FR" sz="1800" dirty="0">
              <a:latin typeface="Times New Roman" pitchFamily="18" charset="0"/>
            </a:endParaRPr>
          </a:p>
          <a:p>
            <a:pPr lvl="1" eaLnBrk="1" hangingPunct="1"/>
            <a:r>
              <a:rPr lang="fr-FR" sz="1800" dirty="0" smtClean="0">
                <a:latin typeface="Times New Roman" pitchFamily="18" charset="0"/>
              </a:rPr>
              <a:t>De la </a:t>
            </a:r>
            <a:r>
              <a:rPr lang="fr-FR" sz="1800" b="1" dirty="0" smtClean="0">
                <a:latin typeface="Times New Roman" pitchFamily="18" charset="0"/>
              </a:rPr>
              <a:t>méditation </a:t>
            </a:r>
            <a:r>
              <a:rPr lang="fr-FR" sz="1800" dirty="0" smtClean="0">
                <a:latin typeface="Times New Roman" pitchFamily="18" charset="0"/>
              </a:rPr>
              <a:t> pour atteindre un état de conscience détendu</a:t>
            </a:r>
            <a:endParaRPr lang="fr-FR" sz="2000" dirty="0" smtClean="0">
              <a:latin typeface="Times New Roman" pitchFamily="18" charset="0"/>
            </a:endParaRPr>
          </a:p>
          <a:p>
            <a:pPr eaLnBrk="1" hangingPunct="1"/>
            <a:endParaRPr lang="fr-FR" sz="1400" b="1" dirty="0" smtClean="0">
              <a:latin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pratique du </a:t>
            </a:r>
            <a:r>
              <a:rPr lang="fr-FR" sz="2000" b="1" i="1" dirty="0" err="1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 pour but:</a:t>
            </a:r>
          </a:p>
          <a:p>
            <a:pPr lvl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D’harmoniser le flux de l’énergie vitale</a:t>
            </a:r>
          </a:p>
          <a:p>
            <a:pPr lvl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De réguler les activités fonctionnelles du corps</a:t>
            </a:r>
            <a:endParaRPr lang="fr-FR" sz="1800" dirty="0" smtClean="0">
              <a:latin typeface="Times New Roman" pitchFamily="18" charset="0"/>
            </a:endParaRP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D’aider à développer: Bien-être, santé, longévité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prévenir et/ou ralentir la progression de maladie</a:t>
            </a:r>
          </a:p>
          <a:p>
            <a:pPr marL="136525" indent="0">
              <a:buNone/>
            </a:pP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B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Marie Paule\Desktop\Fig_2_3_tran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4664"/>
            <a:ext cx="194421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/>
          </p:nvPr>
        </p:nvSpPr>
        <p:spPr>
          <a:xfrm>
            <a:off x="457200" y="476672"/>
            <a:ext cx="8363272" cy="5832053"/>
          </a:xfrm>
        </p:spPr>
        <p:txBody>
          <a:bodyPr/>
          <a:lstStyle/>
          <a:p>
            <a:pPr marL="457200" lvl="1" indent="0">
              <a:buNone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est  pratiqué sous une variété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de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formes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traditionnelles ou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modernes:</a:t>
            </a:r>
          </a:p>
          <a:p>
            <a:pPr lvl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Il existe des milliers de formes de pratique de </a:t>
            </a:r>
            <a:r>
              <a:rPr lang="fr-FR" sz="2000" b="1" i="1" dirty="0" err="1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Qui ont été développés par de nombreux professeurs et écoles  provenant de différentes régions de Chine au cours du temps</a:t>
            </a:r>
          </a:p>
          <a:p>
            <a:pPr lvl="2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Qui on fait l’objet d’une actualisation structurée par divers instituts universitaires chinois</a:t>
            </a:r>
          </a:p>
          <a:p>
            <a:pPr lvl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Malgré une grande variété de styles,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il reste orienté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vers les soins de santé et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applique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mêmes principes</a:t>
            </a:r>
          </a:p>
          <a:p>
            <a:pPr marL="0" indent="0"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peut être pratiqué :</a:t>
            </a:r>
          </a:p>
          <a:p>
            <a:pPr lvl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N’importe ou, à n’importe quel moment et ne requiert aucun équipement spécial</a:t>
            </a:r>
          </a:p>
          <a:p>
            <a:pPr lvl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Seul ou en groupe: participe à la resocialisation des personnes isolées</a:t>
            </a: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Marie Paule\Desktop\Fig_2_3_tran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365" y="476672"/>
            <a:ext cx="201622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/>
          </p:nvPr>
        </p:nvSpPr>
        <p:spPr>
          <a:xfrm>
            <a:off x="395536" y="548680"/>
            <a:ext cx="8507288" cy="5976664"/>
          </a:xfrm>
        </p:spPr>
        <p:txBody>
          <a:bodyPr>
            <a:normAutofit fontScale="62500" lnSpcReduction="20000"/>
          </a:bodyPr>
          <a:lstStyle/>
          <a:p>
            <a:pPr marL="0" indent="0" eaLnBrk="1" hangingPunct="1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 Occident, le 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est considéré comme </a:t>
            </a:r>
          </a:p>
          <a:p>
            <a:pPr marL="0" indent="0" eaLnBrk="1" hangingPunct="1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une forme de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médecine alternative et complémentaire</a:t>
            </a:r>
          </a:p>
          <a:p>
            <a:pPr eaLnBrk="1" hangingPunct="1"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	(CAM)</a:t>
            </a:r>
          </a:p>
          <a:p>
            <a:pPr eaLnBrk="1" hangingPunct="1">
              <a:buNone/>
            </a:pPr>
            <a:endParaRPr lang="fr-FR" sz="21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En Europe </a:t>
            </a:r>
          </a:p>
          <a:p>
            <a:pPr lvl="1" eaLnBrk="1" hangingPunct="1"/>
            <a:r>
              <a:rPr lang="fr-FR" sz="2900" dirty="0" smtClean="0">
                <a:latin typeface="Times New Roman" pitchFamily="18" charset="0"/>
                <a:cs typeface="Times New Roman" pitchFamily="18" charset="0"/>
              </a:rPr>
              <a:t>En France, </a:t>
            </a:r>
          </a:p>
          <a:p>
            <a:pPr lvl="2" eaLnBrk="1" hangingPunct="1"/>
            <a:r>
              <a:rPr lang="fr-FR" sz="29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900" b="1" i="1" dirty="0" err="1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fr-FR" sz="2900" dirty="0" smtClean="0">
                <a:latin typeface="Times New Roman" pitchFamily="18" charset="0"/>
                <a:cs typeface="Times New Roman" pitchFamily="18" charset="0"/>
              </a:rPr>
              <a:t> est  inclus dans la  pratique d’hôpitaux universitaires tels que </a:t>
            </a:r>
            <a:r>
              <a:rPr lang="fr-FR" sz="29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900" b="1" i="1" dirty="0" smtClean="0">
                <a:latin typeface="Times New Roman" pitchFamily="18" charset="0"/>
                <a:cs typeface="Times New Roman" pitchFamily="18" charset="0"/>
              </a:rPr>
              <a:t>a Pitié-Salpêtrière &gt;2011</a:t>
            </a:r>
          </a:p>
          <a:p>
            <a:pPr lvl="1" eaLnBrk="1" hangingPunct="1"/>
            <a:r>
              <a:rPr lang="fr-FR" sz="2900" dirty="0" smtClean="0">
                <a:latin typeface="Times New Roman" pitchFamily="18" charset="0"/>
                <a:cs typeface="Times New Roman" pitchFamily="18" charset="0"/>
              </a:rPr>
              <a:t>En Allemagne:</a:t>
            </a:r>
          </a:p>
          <a:p>
            <a:pPr lvl="2" eaLnBrk="1" hangingPunct="1"/>
            <a:r>
              <a:rPr lang="fr-FR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900" b="1" i="1" dirty="0" smtClean="0">
                <a:latin typeface="Times New Roman" pitchFamily="18" charset="0"/>
                <a:cs typeface="Times New Roman" pitchFamily="18" charset="0"/>
              </a:rPr>
              <a:t>Pr Willy Neumann de l’Université de Neubrandenburg </a:t>
            </a:r>
            <a:r>
              <a:rPr lang="fr-FR" sz="2900" i="1" dirty="0" smtClean="0">
                <a:latin typeface="Times New Roman" pitchFamily="18" charset="0"/>
                <a:cs typeface="Times New Roman" pitchFamily="18" charset="0"/>
              </a:rPr>
              <a:t>a créé </a:t>
            </a:r>
            <a:r>
              <a:rPr lang="fr-FR" sz="2900" b="1" i="1" dirty="0" smtClean="0">
                <a:latin typeface="Times New Roman" pitchFamily="18" charset="0"/>
                <a:cs typeface="Times New Roman" pitchFamily="18" charset="0"/>
              </a:rPr>
              <a:t>un master en </a:t>
            </a:r>
            <a:r>
              <a:rPr lang="fr-FR" sz="2900" b="1" i="1" dirty="0" err="1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fr-FR" sz="2900" b="1" i="1" dirty="0" smtClean="0">
                <a:latin typeface="Times New Roman" pitchFamily="18" charset="0"/>
                <a:cs typeface="Times New Roman" pitchFamily="18" charset="0"/>
              </a:rPr>
              <a:t> de santé </a:t>
            </a:r>
            <a:r>
              <a:rPr lang="fr-FR" sz="2900" i="1" dirty="0" smtClean="0">
                <a:latin typeface="Times New Roman" pitchFamily="18" charset="0"/>
                <a:cs typeface="Times New Roman" pitchFamily="18" charset="0"/>
              </a:rPr>
              <a:t>destiné aux professionnels de la santé</a:t>
            </a:r>
          </a:p>
          <a:p>
            <a:pPr lvl="2" eaLnBrk="1" hangingPunct="1"/>
            <a:r>
              <a:rPr lang="fr-FR" sz="2900" b="1" i="1" dirty="0" err="1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fr-FR" sz="2900" i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lvl="3" eaLnBrk="1" hangingPunct="1"/>
            <a:r>
              <a:rPr lang="fr-FR" sz="29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900" dirty="0" smtClean="0">
                <a:latin typeface="Times New Roman" pitchFamily="18" charset="0"/>
                <a:cs typeface="Times New Roman" pitchFamily="18" charset="0"/>
              </a:rPr>
              <a:t>st reconnu comme </a:t>
            </a:r>
            <a:r>
              <a:rPr lang="fr-FR" sz="2900" b="1" dirty="0" smtClean="0">
                <a:latin typeface="Times New Roman" pitchFamily="18" charset="0"/>
                <a:cs typeface="Times New Roman" pitchFamily="18" charset="0"/>
              </a:rPr>
              <a:t>un sport de santé</a:t>
            </a:r>
          </a:p>
          <a:p>
            <a:pPr lvl="3" eaLnBrk="1" hangingPunct="1"/>
            <a:r>
              <a:rPr lang="fr-FR" sz="29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900" dirty="0" smtClean="0">
                <a:latin typeface="Times New Roman" pitchFamily="18" charset="0"/>
                <a:cs typeface="Times New Roman" pitchFamily="18" charset="0"/>
              </a:rPr>
              <a:t>st remboursé par la sécurité sociale comme médecine préventive</a:t>
            </a:r>
          </a:p>
          <a:p>
            <a:pPr lvl="1" eaLnBrk="1" hangingPunct="1"/>
            <a:r>
              <a:rPr lang="fr-FR" sz="2900" dirty="0" smtClean="0">
                <a:latin typeface="Times New Roman" pitchFamily="18" charset="0"/>
                <a:cs typeface="Times New Roman" pitchFamily="18" charset="0"/>
              </a:rPr>
              <a:t>En Belgique</a:t>
            </a:r>
          </a:p>
          <a:p>
            <a:pPr lvl="2" eaLnBrk="1" hangingPunct="1"/>
            <a:r>
              <a:rPr lang="fr-FR" sz="2900" dirty="0" smtClean="0">
                <a:latin typeface="Times New Roman" pitchFamily="18" charset="0"/>
                <a:cs typeface="Times New Roman" pitchFamily="18" charset="0"/>
              </a:rPr>
              <a:t>La plupart des praticiens ont une connaissance très limitée voire inexistante du </a:t>
            </a:r>
            <a:r>
              <a:rPr lang="fr-FR" sz="2900" b="1" i="1" dirty="0" err="1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fr-FR" sz="2900" dirty="0" smtClean="0">
                <a:latin typeface="Times New Roman" pitchFamily="18" charset="0"/>
                <a:cs typeface="Times New Roman" pitchFamily="18" charset="0"/>
              </a:rPr>
              <a:t>, qui n’est pas mentionnée au cours de leur cursus universitaire</a:t>
            </a:r>
          </a:p>
          <a:p>
            <a:pPr lvl="2" eaLnBrk="1" hangingPunct="1"/>
            <a:r>
              <a:rPr lang="fr-FR" sz="2900" dirty="0" smtClean="0">
                <a:latin typeface="Times New Roman" pitchFamily="18" charset="0"/>
                <a:cs typeface="Times New Roman" pitchFamily="18" charset="0"/>
              </a:rPr>
              <a:t>L’ incorporation d’une telle thérapie dans leur pratique médicale conventionnelle n’est pas répandue  malgré les preuves croissantes de son efficacité dans le domaine de la santé </a:t>
            </a:r>
          </a:p>
          <a:p>
            <a:pPr eaLnBrk="1" hangingPunct="1">
              <a:buFont typeface="Arial" charset="0"/>
              <a:buNone/>
            </a:pPr>
            <a:endParaRPr lang="fr-FR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guillam\Desktop\eur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1" y="476671"/>
            <a:ext cx="1872208" cy="13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3"/>
          <p:cNvSpPr>
            <a:spLocks noGrp="1"/>
          </p:cNvSpPr>
          <p:nvPr>
            <p:ph/>
          </p:nvPr>
        </p:nvSpPr>
        <p:spPr>
          <a:xfrm>
            <a:off x="457200" y="274638"/>
            <a:ext cx="8435280" cy="639472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Recherche Clinique sur la pratique du 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buFont typeface="Arial" charset="0"/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Un grand nombre d’études concernant le </a:t>
            </a:r>
            <a:r>
              <a:rPr lang="fr-FR" sz="2000" b="1" i="1" dirty="0" err="1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de santé ont été réalisées en Chine depuis les années septante, toutefois: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plupart des études sont publiées en chinois, rendant difficile voire impossible les commentaires d’experts internationaux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plupart des publications sont des rapports succins, aux informations incomplètes</a:t>
            </a:r>
          </a:p>
          <a:p>
            <a:pPr marL="0" indent="0" eaLnBrk="1" hangingPunct="1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Plupart des études comportait des biais dans plusieurs domaines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Taille d’échantillon population inadéquate: petite, non statistiquement significative</a:t>
            </a:r>
          </a:p>
          <a:p>
            <a:pPr lvl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Pas d’informations concernant les méthodes de recrutement: populations hétérogènes</a:t>
            </a:r>
          </a:p>
          <a:p>
            <a:pPr lvl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Nature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des groupes contrôles, études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randomisées</a:t>
            </a: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Pratique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formes de </a:t>
            </a:r>
            <a:r>
              <a:rPr lang="fr-FR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</a:t>
            </a:r>
            <a:r>
              <a:rPr lang="fr-FR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différentes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Qualité des enseignants 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Inhomogénéité / fréquence et durée des exercices</a:t>
            </a:r>
          </a:p>
          <a:p>
            <a:pPr lvl="1"/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Durée des études non standardisée, majorité: 3-6 mois</a:t>
            </a:r>
          </a:p>
          <a:p>
            <a:pPr lvl="1" eaLnBrk="1" hangingPunct="1"/>
            <a:endParaRPr lang="fr-FR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4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/>
          <a:p>
            <a:pPr algn="l" eaLnBrk="1" hangingPunct="1"/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Mécanismes physiologiques présumés</a:t>
            </a:r>
          </a:p>
        </p:txBody>
      </p:sp>
      <p:sp>
        <p:nvSpPr>
          <p:cNvPr id="21506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5184576"/>
          </a:xfrm>
        </p:spPr>
        <p:txBody>
          <a:bodyPr/>
          <a:lstStyle/>
          <a:p>
            <a:pPr marL="0" indent="0" eaLnBrk="1" hangingPunct="1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Cette pratique Chinoise impliquant des mouvements du corps, la respiration et le contrôle de la conscience, promeut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eaLnBrk="1" hangingPunct="1">
              <a:buNone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réduction de signaux de stress  transmis au système limbique</a:t>
            </a:r>
          </a:p>
          <a:p>
            <a:pPr eaLnBrk="1" hangingPunct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relaxation et la réduction de l’activité du système nerveux sympathique et l’augmentation de l’activité du système nerveux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para-sympathique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L’amélioration des fonctions cardiaques et pulmonaires </a:t>
            </a:r>
          </a:p>
          <a:p>
            <a:pPr eaLnBrk="1" hangingPunct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réduction de symptômes somatiques, d’anxiété, des affects dépressifs</a:t>
            </a:r>
          </a:p>
          <a:p>
            <a:pPr eaLnBrk="1" hangingPunct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L’amélioration des fonctions du système immunitaire, de la réponse vaccinale</a:t>
            </a:r>
          </a:p>
          <a:p>
            <a:pPr eaLnBrk="1" hangingPunct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L’élévation du taux sanguin d’endorphines </a:t>
            </a:r>
          </a:p>
          <a:p>
            <a:pPr eaLnBrk="1" hangingPunct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réduction du taux sanguin de marqueurs d’ inflammation et d’hormone de stress (cortisol)</a:t>
            </a:r>
          </a:p>
        </p:txBody>
      </p:sp>
      <p:pic>
        <p:nvPicPr>
          <p:cNvPr id="2050" name="Picture 2" descr="C:\Users\guillam\Desktop\26171441-symbole-de-l-industrie-de-l-huile-comme-une-goutte-de-p-trole-liqu-fi-avec-des-engrenages-et-rouages-Banque-d'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16632"/>
            <a:ext cx="180020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7410</TotalTime>
  <Words>4490</Words>
  <Application>Microsoft Office PowerPoint</Application>
  <PresentationFormat>Affichage à l'écran (4:3)</PresentationFormat>
  <Paragraphs>519</Paragraphs>
  <Slides>39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Thème Office</vt:lpstr>
      <vt:lpstr>Qigong et médecine occidentale </vt:lpstr>
      <vt:lpstr>Présentation PowerPoint</vt:lpstr>
      <vt:lpstr> </vt:lpstr>
      <vt:lpstr>Présentation PowerPoint</vt:lpstr>
      <vt:lpstr> Qigong et médecine traditionnelle  Chinoise  </vt:lpstr>
      <vt:lpstr>Présentation PowerPoint</vt:lpstr>
      <vt:lpstr>Présentation PowerPoint</vt:lpstr>
      <vt:lpstr>Présentation PowerPoint</vt:lpstr>
      <vt:lpstr>Mécanismes physiologiques présumés</vt:lpstr>
      <vt:lpstr>Présentation PowerPoint</vt:lpstr>
      <vt:lpstr>Gestion du Stress et de l’Anxiété</vt:lpstr>
      <vt:lpstr>Présentation PowerPoint</vt:lpstr>
      <vt:lpstr>Présentation PowerPoint</vt:lpstr>
      <vt:lpstr>Présentation PowerPoint</vt:lpstr>
      <vt:lpstr>Présentation PowerPoint</vt:lpstr>
      <vt:lpstr>Syndrome de fatigue chronique Encéphalomyélite myalgique</vt:lpstr>
      <vt:lpstr>Présentation PowerPoint</vt:lpstr>
      <vt:lpstr>Présentation PowerPoint</vt:lpstr>
      <vt:lpstr>Présentation PowerPoint</vt:lpstr>
      <vt:lpstr> Effets immuno-modulateur sur  la réponse immunitaire </vt:lpstr>
      <vt:lpstr>Oncologie</vt:lpstr>
      <vt:lpstr>Présentation PowerPoint</vt:lpstr>
      <vt:lpstr>Présentation PowerPoint</vt:lpstr>
      <vt:lpstr>Présentation PowerPoint</vt:lpstr>
      <vt:lpstr>BPCO: Réhabilitation pulmonaire</vt:lpstr>
      <vt:lpstr>Affection musculo-squelettique chronique: Arthrose</vt:lpstr>
      <vt:lpstr>Effets du Qigong sur la gestion d e l’arthrose du genou</vt:lpstr>
      <vt:lpstr>Présentation PowerPoint</vt:lpstr>
      <vt:lpstr>Présentation PowerPoint</vt:lpstr>
      <vt:lpstr>Présentation PowerPoint</vt:lpstr>
      <vt:lpstr> Déclin progressif  des fonctions cognitives des sujets à risque </vt:lpstr>
      <vt:lpstr>Présentation PowerPoint</vt:lpstr>
      <vt:lpstr>Présentation PowerPoint</vt:lpstr>
      <vt:lpstr>Présentation PowerPoint</vt:lpstr>
      <vt:lpstr>Wuqinxi, Les cinq Animaux</vt:lpstr>
      <vt:lpstr>Baduanjin, Les huit pièces de brocard</vt:lpstr>
      <vt:lpstr>Présentation PowerPoint</vt:lpstr>
      <vt:lpstr>En conclusion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Qi Gong et médecine occidentale: une complémentarité à développer</dc:title>
  <dc:creator>Marie Paule</dc:creator>
  <cp:lastModifiedBy>Imhotep</cp:lastModifiedBy>
  <cp:revision>773</cp:revision>
  <cp:lastPrinted>2014-05-23T07:33:41Z</cp:lastPrinted>
  <dcterms:created xsi:type="dcterms:W3CDTF">2014-05-04T07:38:09Z</dcterms:created>
  <dcterms:modified xsi:type="dcterms:W3CDTF">2015-11-11T16:12:51Z</dcterms:modified>
</cp:coreProperties>
</file>